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4" r:id="rId19"/>
    <p:sldId id="272" r:id="rId20"/>
  </p:sldIdLst>
  <p:sldSz cx="18288000" cy="10287000"/>
  <p:notesSz cx="6858000" cy="9144000"/>
  <p:embeddedFontLst>
    <p:embeddedFont>
      <p:font typeface="Libre Baskerville" charset="0"/>
      <p:regular r:id="rId21"/>
    </p:embeddedFont>
    <p:embeddedFont>
      <p:font typeface="Assistant Regular" charset="-79"/>
      <p:regular r:id="rId22"/>
    </p:embeddedFont>
    <p:embeddedFont>
      <p:font typeface="Arimo" charset="0"/>
      <p:regular r:id="rId23"/>
    </p:embeddedFont>
    <p:embeddedFont>
      <p:font typeface="Calibri" pitchFamily="34" charset="0"/>
      <p:regular r:id="rId24"/>
      <p:bold r:id="rId25"/>
      <p:italic r:id="rId26"/>
      <p:boldItalic r:id="rId27"/>
    </p:embeddedFont>
    <p:embeddedFont>
      <p:font typeface="Libre Baskerville Italics" charset="0"/>
      <p:regular r:id="rId28"/>
    </p:embeddedFont>
    <p:embeddedFont>
      <p:font typeface="Assistant Regular Bold" charset="-79"/>
      <p:regular r:id="rId29"/>
    </p:embeddedFont>
    <p:embeddedFont>
      <p:font typeface="Arimo Bold"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0" d="100"/>
          <a:sy n="40" d="100"/>
        </p:scale>
        <p:origin x="-1116"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28684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664673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6270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3251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58077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37786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31441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0807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43908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498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10/17/2020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3665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10/17/2020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95807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B222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1242" r="13605"/>
          <a:stretch>
            <a:fillRect/>
          </a:stretch>
        </p:blipFill>
        <p:spPr>
          <a:xfrm>
            <a:off x="8198509" y="-166728"/>
            <a:ext cx="9015131" cy="10587111"/>
          </a:xfrm>
          <a:prstGeom prst="rect">
            <a:avLst/>
          </a:prstGeom>
        </p:spPr>
      </p:pic>
      <p:sp>
        <p:nvSpPr>
          <p:cNvPr id="3" name="AutoShape 3"/>
          <p:cNvSpPr/>
          <p:nvPr/>
        </p:nvSpPr>
        <p:spPr>
          <a:xfrm>
            <a:off x="1771816" y="9772650"/>
            <a:ext cx="5352333" cy="9770"/>
          </a:xfrm>
          <a:prstGeom prst="rect">
            <a:avLst/>
          </a:prstGeom>
          <a:solidFill>
            <a:srgbClr val="EDE8E7"/>
          </a:solidFill>
        </p:spPr>
      </p:sp>
      <p:sp>
        <p:nvSpPr>
          <p:cNvPr id="4" name="TextBox 4"/>
          <p:cNvSpPr txBox="1"/>
          <p:nvPr/>
        </p:nvSpPr>
        <p:spPr>
          <a:xfrm>
            <a:off x="1028700" y="2379146"/>
            <a:ext cx="5796404" cy="4213860"/>
          </a:xfrm>
          <a:prstGeom prst="rect">
            <a:avLst/>
          </a:prstGeom>
        </p:spPr>
        <p:txBody>
          <a:bodyPr lIns="0" tIns="0" rIns="0" bIns="0" rtlCol="0" anchor="t">
            <a:spAutoFit/>
          </a:bodyPr>
          <a:lstStyle/>
          <a:p>
            <a:pPr>
              <a:lnSpc>
                <a:spcPts val="11040"/>
              </a:lnSpc>
            </a:pPr>
            <a:r>
              <a:rPr lang="en-US" sz="9600">
                <a:solidFill>
                  <a:srgbClr val="EDE8E7"/>
                </a:solidFill>
                <a:latin typeface="Libre Baskerville"/>
              </a:rPr>
              <a:t>ERKEN</a:t>
            </a:r>
          </a:p>
          <a:p>
            <a:pPr>
              <a:lnSpc>
                <a:spcPts val="11040"/>
              </a:lnSpc>
            </a:pPr>
            <a:r>
              <a:rPr lang="en-US" sz="9600">
                <a:solidFill>
                  <a:srgbClr val="EDE8E7"/>
                </a:solidFill>
                <a:latin typeface="Libre Baskerville"/>
              </a:rPr>
              <a:t>YAŞTA </a:t>
            </a:r>
          </a:p>
          <a:p>
            <a:pPr>
              <a:lnSpc>
                <a:spcPts val="11040"/>
              </a:lnSpc>
            </a:pPr>
            <a:r>
              <a:rPr lang="en-US" sz="9600">
                <a:solidFill>
                  <a:srgbClr val="EDE8E7"/>
                </a:solidFill>
                <a:latin typeface="Libre Baskerville"/>
              </a:rPr>
              <a:t>EVLİLİK</a:t>
            </a:r>
          </a:p>
        </p:txBody>
      </p:sp>
      <p:sp>
        <p:nvSpPr>
          <p:cNvPr id="5" name="AutoShape 5"/>
          <p:cNvSpPr/>
          <p:nvPr/>
        </p:nvSpPr>
        <p:spPr>
          <a:xfrm>
            <a:off x="17213640" y="0"/>
            <a:ext cx="1074360" cy="1028700"/>
          </a:xfrm>
          <a:prstGeom prst="rect">
            <a:avLst/>
          </a:prstGeom>
          <a:solidFill>
            <a:srgbClr val="993030"/>
          </a:solidFill>
        </p:spPr>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E8E7"/>
        </a:solidFill>
        <a:effectLst/>
      </p:bgPr>
    </p:bg>
    <p:spTree>
      <p:nvGrpSpPr>
        <p:cNvPr id="1" name=""/>
        <p:cNvGrpSpPr/>
        <p:nvPr/>
      </p:nvGrpSpPr>
      <p:grpSpPr>
        <a:xfrm>
          <a:off x="0" y="0"/>
          <a:ext cx="0" cy="0"/>
          <a:chOff x="0" y="0"/>
          <a:chExt cx="0" cy="0"/>
        </a:xfrm>
      </p:grpSpPr>
      <p:sp>
        <p:nvSpPr>
          <p:cNvPr id="2" name="TextBox 2"/>
          <p:cNvSpPr txBox="1"/>
          <p:nvPr/>
        </p:nvSpPr>
        <p:spPr>
          <a:xfrm>
            <a:off x="1322619" y="322837"/>
            <a:ext cx="15792319" cy="5173299"/>
          </a:xfrm>
          <a:prstGeom prst="rect">
            <a:avLst/>
          </a:prstGeom>
        </p:spPr>
        <p:txBody>
          <a:bodyPr lIns="0" tIns="0" rIns="0" bIns="0" rtlCol="0" anchor="t">
            <a:spAutoFit/>
          </a:bodyPr>
          <a:lstStyle/>
          <a:p>
            <a:pPr algn="l">
              <a:lnSpc>
                <a:spcPts val="5870"/>
              </a:lnSpc>
            </a:pPr>
            <a:r>
              <a:rPr lang="en-US" sz="4193" spc="62">
                <a:solidFill>
                  <a:srgbClr val="7B2225"/>
                </a:solidFill>
                <a:latin typeface="Assistant Regular Bold"/>
              </a:rPr>
              <a:t>Erken evliliklerin gerçekleştiği yaşlar ergenlik dönemine denk gelmektedir. Ergenlik, bireyin kendisini tanımaya başladığı, fiziksel ve ruhsal yönden birçok değişimle karşı karşıya kaldığı, toplumda nasıl bir rol çizeceğine karar verdiği dönemdir. Çocuk yaşta yapılan evlilik, bu süreçlerin sağlıklı olarak tamamlanmasına olanak tanımadığından birey yaşamı boyunca fırsat eşitsizliğine maruz kalacaktır.</a:t>
            </a:r>
          </a:p>
        </p:txBody>
      </p:sp>
      <p:sp>
        <p:nvSpPr>
          <p:cNvPr id="3" name="TextBox 3"/>
          <p:cNvSpPr txBox="1"/>
          <p:nvPr/>
        </p:nvSpPr>
        <p:spPr>
          <a:xfrm>
            <a:off x="1028700" y="9577489"/>
            <a:ext cx="883198" cy="352222"/>
          </a:xfrm>
          <a:prstGeom prst="rect">
            <a:avLst/>
          </a:prstGeom>
        </p:spPr>
        <p:txBody>
          <a:bodyPr lIns="0" tIns="0" rIns="0" bIns="0" rtlCol="0" anchor="t">
            <a:spAutoFit/>
          </a:bodyPr>
          <a:lstStyle/>
          <a:p>
            <a:pPr>
              <a:lnSpc>
                <a:spcPts val="2940"/>
              </a:lnSpc>
            </a:pPr>
            <a:r>
              <a:rPr lang="en-US" sz="2100">
                <a:solidFill>
                  <a:srgbClr val="EDE8E7"/>
                </a:solidFill>
                <a:latin typeface="Assistant Regular"/>
              </a:rPr>
              <a:t>01</a:t>
            </a:r>
          </a:p>
        </p:txBody>
      </p:sp>
      <p:sp>
        <p:nvSpPr>
          <p:cNvPr id="4" name="AutoShape 4"/>
          <p:cNvSpPr/>
          <p:nvPr/>
        </p:nvSpPr>
        <p:spPr>
          <a:xfrm>
            <a:off x="0" y="9258300"/>
            <a:ext cx="18437556" cy="1028700"/>
          </a:xfrm>
          <a:prstGeom prst="rect">
            <a:avLst/>
          </a:prstGeom>
          <a:solidFill>
            <a:srgbClr val="7B2225"/>
          </a:solidFill>
        </p:spPr>
      </p:sp>
      <p:sp>
        <p:nvSpPr>
          <p:cNvPr id="5" name="AutoShape 5"/>
          <p:cNvSpPr/>
          <p:nvPr/>
        </p:nvSpPr>
        <p:spPr>
          <a:xfrm>
            <a:off x="1771816" y="9767765"/>
            <a:ext cx="9270403" cy="9866"/>
          </a:xfrm>
          <a:prstGeom prst="rect">
            <a:avLst/>
          </a:prstGeom>
          <a:solidFill>
            <a:srgbClr val="EDE8E7"/>
          </a:solidFill>
        </p:spPr>
      </p:sp>
      <p:pic>
        <p:nvPicPr>
          <p:cNvPr id="6" name="Picture 6"/>
          <p:cNvPicPr>
            <a:picLocks noChangeAspect="1"/>
          </p:cNvPicPr>
          <p:nvPr/>
        </p:nvPicPr>
        <p:blipFill>
          <a:blip r:embed="rId2" cstate="print"/>
          <a:srcRect t="18509" b="12662"/>
          <a:stretch>
            <a:fillRect/>
          </a:stretch>
        </p:blipFill>
        <p:spPr>
          <a:xfrm>
            <a:off x="4038470" y="4878976"/>
            <a:ext cx="12650563" cy="415267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8E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t="35193" b="12766"/>
          <a:stretch>
            <a:fillRect/>
          </a:stretch>
        </p:blipFill>
        <p:spPr>
          <a:xfrm>
            <a:off x="2058938" y="5369352"/>
            <a:ext cx="14170123" cy="4917648"/>
          </a:xfrm>
          <a:prstGeom prst="rect">
            <a:avLst/>
          </a:prstGeom>
        </p:spPr>
      </p:pic>
      <p:sp>
        <p:nvSpPr>
          <p:cNvPr id="3" name="TextBox 3"/>
          <p:cNvSpPr txBox="1"/>
          <p:nvPr/>
        </p:nvSpPr>
        <p:spPr>
          <a:xfrm>
            <a:off x="1397898" y="319197"/>
            <a:ext cx="15492204" cy="4824303"/>
          </a:xfrm>
          <a:prstGeom prst="rect">
            <a:avLst/>
          </a:prstGeom>
        </p:spPr>
        <p:txBody>
          <a:bodyPr lIns="0" tIns="0" rIns="0" bIns="0" rtlCol="0" anchor="t">
            <a:spAutoFit/>
          </a:bodyPr>
          <a:lstStyle/>
          <a:p>
            <a:pPr algn="ctr">
              <a:lnSpc>
                <a:spcPts val="6414"/>
              </a:lnSpc>
              <a:spcBef>
                <a:spcPct val="0"/>
              </a:spcBef>
            </a:pPr>
            <a:r>
              <a:rPr lang="en-US" sz="4581">
                <a:solidFill>
                  <a:srgbClr val="000000"/>
                </a:solidFill>
                <a:latin typeface="Assistant Regular"/>
              </a:rPr>
              <a:t>Yaygınlığı ve biçimsel formları toplumlara göre farklılık gösterse de bu tür evlilikler, günümüzde varlığını sürdüren önemli sosyal sorunlardan biridir. Bir bölgede erken evlilikler daha çok ekonomik kaygılara bağlı gerçekleşirken, başka  bir bölgede  geleneksel  uygulamaların bir  sonucu olarak ortaya çıkabilmektedir.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B2225"/>
        </a:solidFill>
        <a:effectLst/>
      </p:bgPr>
    </p:bg>
    <p:spTree>
      <p:nvGrpSpPr>
        <p:cNvPr id="1" name=""/>
        <p:cNvGrpSpPr/>
        <p:nvPr/>
      </p:nvGrpSpPr>
      <p:grpSpPr>
        <a:xfrm>
          <a:off x="0" y="0"/>
          <a:ext cx="0" cy="0"/>
          <a:chOff x="0" y="0"/>
          <a:chExt cx="0" cy="0"/>
        </a:xfrm>
      </p:grpSpPr>
      <p:sp>
        <p:nvSpPr>
          <p:cNvPr id="2" name="TextBox 2"/>
          <p:cNvSpPr txBox="1"/>
          <p:nvPr/>
        </p:nvSpPr>
        <p:spPr>
          <a:xfrm>
            <a:off x="2828888" y="1527347"/>
            <a:ext cx="12630225" cy="5961380"/>
          </a:xfrm>
          <a:prstGeom prst="rect">
            <a:avLst/>
          </a:prstGeom>
        </p:spPr>
        <p:txBody>
          <a:bodyPr lIns="0" tIns="0" rIns="0" bIns="0" rtlCol="0" anchor="t">
            <a:spAutoFit/>
          </a:bodyPr>
          <a:lstStyle/>
          <a:p>
            <a:pPr algn="ctr">
              <a:lnSpc>
                <a:spcPts val="9520"/>
              </a:lnSpc>
            </a:pPr>
            <a:r>
              <a:rPr lang="en-US" sz="6800">
                <a:solidFill>
                  <a:srgbClr val="EDE8E7"/>
                </a:solidFill>
                <a:latin typeface="Libre Baskerville Italics"/>
              </a:rPr>
              <a:t>Erken evlilik her iki cinsiyette de sorun olmasına karşın özellikle</a:t>
            </a:r>
          </a:p>
          <a:p>
            <a:pPr algn="ctr">
              <a:lnSpc>
                <a:spcPts val="9519"/>
              </a:lnSpc>
            </a:pPr>
            <a:r>
              <a:rPr lang="en-US" sz="6800">
                <a:solidFill>
                  <a:srgbClr val="EDE8E7"/>
                </a:solidFill>
                <a:latin typeface="Libre Baskerville Italics"/>
              </a:rPr>
              <a:t>kız çocukların hayatını daha fazla etkilemektedir.</a:t>
            </a:r>
          </a:p>
        </p:txBody>
      </p:sp>
      <p:sp>
        <p:nvSpPr>
          <p:cNvPr id="3" name="AutoShape 3"/>
          <p:cNvSpPr/>
          <p:nvPr/>
        </p:nvSpPr>
        <p:spPr>
          <a:xfrm>
            <a:off x="0" y="9258300"/>
            <a:ext cx="18437556" cy="1028700"/>
          </a:xfrm>
          <a:prstGeom prst="rect">
            <a:avLst/>
          </a:prstGeom>
          <a:solidFill>
            <a:srgbClr val="993030"/>
          </a:solidFill>
        </p:spPr>
      </p:sp>
      <p:sp>
        <p:nvSpPr>
          <p:cNvPr id="4" name="AutoShape 4"/>
          <p:cNvSpPr/>
          <p:nvPr/>
        </p:nvSpPr>
        <p:spPr>
          <a:xfrm>
            <a:off x="1771816" y="9767765"/>
            <a:ext cx="9270403" cy="9866"/>
          </a:xfrm>
          <a:prstGeom prst="rect">
            <a:avLst/>
          </a:prstGeom>
          <a:solidFill>
            <a:srgbClr val="EDE8E7"/>
          </a:solidFill>
        </p:spPr>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DE8E7"/>
        </a:solidFill>
        <a:effectLst/>
      </p:bgPr>
    </p:bg>
    <p:spTree>
      <p:nvGrpSpPr>
        <p:cNvPr id="1" name=""/>
        <p:cNvGrpSpPr/>
        <p:nvPr/>
      </p:nvGrpSpPr>
      <p:grpSpPr>
        <a:xfrm>
          <a:off x="0" y="0"/>
          <a:ext cx="0" cy="0"/>
          <a:chOff x="0" y="0"/>
          <a:chExt cx="0" cy="0"/>
        </a:xfrm>
      </p:grpSpPr>
      <p:sp>
        <p:nvSpPr>
          <p:cNvPr id="2" name="AutoShape 2"/>
          <p:cNvSpPr/>
          <p:nvPr/>
        </p:nvSpPr>
        <p:spPr>
          <a:xfrm>
            <a:off x="0" y="9258300"/>
            <a:ext cx="18437556" cy="1028700"/>
          </a:xfrm>
          <a:prstGeom prst="rect">
            <a:avLst/>
          </a:prstGeom>
          <a:solidFill>
            <a:srgbClr val="7B2225"/>
          </a:solidFill>
        </p:spPr>
      </p:sp>
      <p:sp>
        <p:nvSpPr>
          <p:cNvPr id="3" name="TextBox 3"/>
          <p:cNvSpPr txBox="1"/>
          <p:nvPr/>
        </p:nvSpPr>
        <p:spPr>
          <a:xfrm>
            <a:off x="9580266" y="1423294"/>
            <a:ext cx="6764966" cy="6356985"/>
          </a:xfrm>
          <a:prstGeom prst="rect">
            <a:avLst/>
          </a:prstGeom>
        </p:spPr>
        <p:txBody>
          <a:bodyPr lIns="0" tIns="0" rIns="0" bIns="0" rtlCol="0" anchor="t">
            <a:spAutoFit/>
          </a:bodyPr>
          <a:lstStyle/>
          <a:p>
            <a:pPr algn="ctr">
              <a:lnSpc>
                <a:spcPts val="5040"/>
              </a:lnSpc>
            </a:pPr>
            <a:r>
              <a:rPr lang="en-US" sz="3600" spc="53">
                <a:solidFill>
                  <a:srgbClr val="7B2225"/>
                </a:solidFill>
                <a:latin typeface="Assistant Regular Bold"/>
              </a:rPr>
              <a:t>Araştırma </a:t>
            </a:r>
            <a:r>
              <a:rPr lang="en-US" sz="3600" spc="53">
                <a:solidFill>
                  <a:srgbClr val="7B2225"/>
                </a:solidFill>
                <a:latin typeface="Arimo Bold"/>
              </a:rPr>
              <a:t>verilerine göre 2019 yılında 16-17 yaşında evlenen, resmi kayıtlara yansıyan</a:t>
            </a:r>
          </a:p>
          <a:p>
            <a:pPr algn="ctr">
              <a:lnSpc>
                <a:spcPts val="5040"/>
              </a:lnSpc>
            </a:pPr>
            <a:r>
              <a:rPr lang="en-US" sz="3600" spc="53">
                <a:solidFill>
                  <a:srgbClr val="7B2225"/>
                </a:solidFill>
                <a:latin typeface="Arimo Bold"/>
              </a:rPr>
              <a:t>kız çocuk sayısı </a:t>
            </a:r>
            <a:r>
              <a:rPr lang="en-US" sz="3600" spc="53">
                <a:solidFill>
                  <a:srgbClr val="000000"/>
                </a:solidFill>
                <a:latin typeface="Arimo Bold"/>
              </a:rPr>
              <a:t>17047</a:t>
            </a:r>
            <a:r>
              <a:rPr lang="en-US" sz="3600" spc="53">
                <a:solidFill>
                  <a:srgbClr val="7B2225"/>
                </a:solidFill>
                <a:latin typeface="Arimo Bold"/>
              </a:rPr>
              <a:t>, </a:t>
            </a:r>
          </a:p>
          <a:p>
            <a:pPr algn="ctr">
              <a:lnSpc>
                <a:spcPts val="5040"/>
              </a:lnSpc>
            </a:pPr>
            <a:r>
              <a:rPr lang="en-US" sz="3600" spc="53">
                <a:solidFill>
                  <a:srgbClr val="7B2225"/>
                </a:solidFill>
                <a:latin typeface="Arimo Bold"/>
              </a:rPr>
              <a:t>erkek çocuk sayısı </a:t>
            </a:r>
            <a:r>
              <a:rPr lang="en-US" sz="3600" spc="53">
                <a:solidFill>
                  <a:srgbClr val="000000"/>
                </a:solidFill>
                <a:latin typeface="Arimo Bold"/>
              </a:rPr>
              <a:t>940</a:t>
            </a:r>
            <a:r>
              <a:rPr lang="en-US" sz="3600" spc="53">
                <a:solidFill>
                  <a:srgbClr val="7B2225"/>
                </a:solidFill>
                <a:latin typeface="Arimo Bold"/>
              </a:rPr>
              <a:t>’tır. Tekirdağ ili için 2019</a:t>
            </a:r>
          </a:p>
          <a:p>
            <a:pPr algn="ctr">
              <a:lnSpc>
                <a:spcPts val="5040"/>
              </a:lnSpc>
            </a:pPr>
            <a:r>
              <a:rPr lang="en-US" sz="3600" spc="53">
                <a:solidFill>
                  <a:srgbClr val="7B2225"/>
                </a:solidFill>
                <a:latin typeface="Arimo Bold"/>
              </a:rPr>
              <a:t>yılı  araştırma verilerine göre </a:t>
            </a:r>
          </a:p>
          <a:p>
            <a:pPr algn="ctr">
              <a:lnSpc>
                <a:spcPts val="5040"/>
              </a:lnSpc>
            </a:pPr>
            <a:r>
              <a:rPr lang="en-US" sz="3600" spc="53">
                <a:solidFill>
                  <a:srgbClr val="7B2225"/>
                </a:solidFill>
                <a:latin typeface="Arimo Bold"/>
              </a:rPr>
              <a:t>16-17yaşında resmi kayıtlara yansımış evlenen kız çocuk sayısı ise </a:t>
            </a:r>
            <a:r>
              <a:rPr lang="en-US" sz="3600" spc="53">
                <a:solidFill>
                  <a:srgbClr val="000000"/>
                </a:solidFill>
                <a:latin typeface="Arimo Bold"/>
              </a:rPr>
              <a:t>198</a:t>
            </a:r>
            <a:r>
              <a:rPr lang="en-US" sz="3600" spc="53">
                <a:solidFill>
                  <a:srgbClr val="7B2225"/>
                </a:solidFill>
                <a:latin typeface="Arimo Bold"/>
              </a:rPr>
              <a:t>’dir.</a:t>
            </a:r>
          </a:p>
        </p:txBody>
      </p:sp>
      <p:grpSp>
        <p:nvGrpSpPr>
          <p:cNvPr id="4" name="Group 4"/>
          <p:cNvGrpSpPr/>
          <p:nvPr/>
        </p:nvGrpSpPr>
        <p:grpSpPr>
          <a:xfrm>
            <a:off x="1437032" y="3694660"/>
            <a:ext cx="7370264" cy="2208641"/>
            <a:chOff x="0" y="0"/>
            <a:chExt cx="9827019" cy="2944854"/>
          </a:xfrm>
        </p:grpSpPr>
        <p:sp>
          <p:nvSpPr>
            <p:cNvPr id="5" name="TextBox 5"/>
            <p:cNvSpPr txBox="1"/>
            <p:nvPr/>
          </p:nvSpPr>
          <p:spPr>
            <a:xfrm>
              <a:off x="0" y="19050"/>
              <a:ext cx="9817003" cy="1642110"/>
            </a:xfrm>
            <a:prstGeom prst="rect">
              <a:avLst/>
            </a:prstGeom>
          </p:spPr>
          <p:txBody>
            <a:bodyPr lIns="0" tIns="0" rIns="0" bIns="0" rtlCol="0" anchor="t">
              <a:spAutoFit/>
            </a:bodyPr>
            <a:lstStyle/>
            <a:p>
              <a:pPr algn="ctr">
                <a:lnSpc>
                  <a:spcPts val="4830"/>
                </a:lnSpc>
              </a:pPr>
              <a:r>
                <a:rPr lang="en-US" sz="4200">
                  <a:solidFill>
                    <a:srgbClr val="7B2225"/>
                  </a:solidFill>
                  <a:latin typeface="Libre Baskerville"/>
                </a:rPr>
                <a:t>TUİK</a:t>
              </a:r>
            </a:p>
            <a:p>
              <a:pPr algn="ctr">
                <a:lnSpc>
                  <a:spcPts val="4830"/>
                </a:lnSpc>
              </a:pPr>
              <a:r>
                <a:rPr lang="en-US" sz="4200">
                  <a:solidFill>
                    <a:srgbClr val="7B2225"/>
                  </a:solidFill>
                  <a:latin typeface="Arimo"/>
                </a:rPr>
                <a:t>“İ</a:t>
              </a:r>
              <a:r>
                <a:rPr lang="en-US" sz="4200">
                  <a:solidFill>
                    <a:srgbClr val="7B2225"/>
                  </a:solidFill>
                  <a:latin typeface="Libre Baskerville"/>
                </a:rPr>
                <a:t>statistiklerle Çocuk 2019”</a:t>
              </a:r>
            </a:p>
          </p:txBody>
        </p:sp>
        <p:sp>
          <p:nvSpPr>
            <p:cNvPr id="6" name="TextBox 6"/>
            <p:cNvSpPr txBox="1"/>
            <p:nvPr/>
          </p:nvSpPr>
          <p:spPr>
            <a:xfrm>
              <a:off x="0" y="2187843"/>
              <a:ext cx="9827019" cy="757011"/>
            </a:xfrm>
            <a:prstGeom prst="rect">
              <a:avLst/>
            </a:prstGeom>
          </p:spPr>
          <p:txBody>
            <a:bodyPr lIns="0" tIns="0" rIns="0" bIns="0" rtlCol="0" anchor="t">
              <a:spAutoFit/>
            </a:bodyPr>
            <a:lstStyle/>
            <a:p>
              <a:pPr algn="l">
                <a:lnSpc>
                  <a:spcPts val="4891"/>
                </a:lnSpc>
              </a:pPr>
              <a:endParaRPr/>
            </a:p>
          </p:txBody>
        </p:sp>
      </p:grpSp>
      <p:sp>
        <p:nvSpPr>
          <p:cNvPr id="7" name="AutoShape 7"/>
          <p:cNvSpPr/>
          <p:nvPr/>
        </p:nvSpPr>
        <p:spPr>
          <a:xfrm>
            <a:off x="1771816" y="9767765"/>
            <a:ext cx="9270403" cy="9866"/>
          </a:xfrm>
          <a:prstGeom prst="rect">
            <a:avLst/>
          </a:prstGeom>
          <a:solidFill>
            <a:srgbClr val="EDE8E7"/>
          </a:solidFill>
        </p:spPr>
      </p:sp>
      <p:sp>
        <p:nvSpPr>
          <p:cNvPr id="8" name="AutoShape 8"/>
          <p:cNvSpPr/>
          <p:nvPr/>
        </p:nvSpPr>
        <p:spPr>
          <a:xfrm>
            <a:off x="17259300" y="9263281"/>
            <a:ext cx="1074360" cy="1028700"/>
          </a:xfrm>
          <a:prstGeom prst="rect">
            <a:avLst/>
          </a:prstGeom>
          <a:solidFill>
            <a:srgbClr val="993030"/>
          </a:solidFill>
        </p:spPr>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DE8E7"/>
        </a:solidFill>
        <a:effectLst/>
      </p:bgPr>
    </p:bg>
    <p:spTree>
      <p:nvGrpSpPr>
        <p:cNvPr id="1" name=""/>
        <p:cNvGrpSpPr/>
        <p:nvPr/>
      </p:nvGrpSpPr>
      <p:grpSpPr>
        <a:xfrm>
          <a:off x="0" y="0"/>
          <a:ext cx="0" cy="0"/>
          <a:chOff x="0" y="0"/>
          <a:chExt cx="0" cy="0"/>
        </a:xfrm>
      </p:grpSpPr>
      <p:sp>
        <p:nvSpPr>
          <p:cNvPr id="2" name="AutoShape 2"/>
          <p:cNvSpPr/>
          <p:nvPr/>
        </p:nvSpPr>
        <p:spPr>
          <a:xfrm>
            <a:off x="0" y="9258300"/>
            <a:ext cx="18437556" cy="1028700"/>
          </a:xfrm>
          <a:prstGeom prst="rect">
            <a:avLst/>
          </a:prstGeom>
          <a:solidFill>
            <a:srgbClr val="993030"/>
          </a:solidFill>
        </p:spPr>
      </p:sp>
      <p:sp>
        <p:nvSpPr>
          <p:cNvPr id="3" name="AutoShape 3"/>
          <p:cNvSpPr/>
          <p:nvPr/>
        </p:nvSpPr>
        <p:spPr>
          <a:xfrm>
            <a:off x="1771816" y="9767765"/>
            <a:ext cx="9270403" cy="9866"/>
          </a:xfrm>
          <a:prstGeom prst="rect">
            <a:avLst/>
          </a:prstGeom>
          <a:solidFill>
            <a:srgbClr val="EDE8E7"/>
          </a:solidFill>
        </p:spPr>
      </p:sp>
      <p:pic>
        <p:nvPicPr>
          <p:cNvPr id="4" name="Picture 4"/>
          <p:cNvPicPr>
            <a:picLocks noChangeAspect="1"/>
          </p:cNvPicPr>
          <p:nvPr/>
        </p:nvPicPr>
        <p:blipFill>
          <a:blip r:embed="rId2" cstate="print"/>
          <a:srcRect/>
          <a:stretch>
            <a:fillRect/>
          </a:stretch>
        </p:blipFill>
        <p:spPr>
          <a:xfrm>
            <a:off x="17674291" y="389148"/>
            <a:ext cx="153058" cy="250403"/>
          </a:xfrm>
          <a:prstGeom prst="rect">
            <a:avLst/>
          </a:prstGeom>
        </p:spPr>
      </p:pic>
      <p:grpSp>
        <p:nvGrpSpPr>
          <p:cNvPr id="5" name="Group 5"/>
          <p:cNvGrpSpPr/>
          <p:nvPr/>
        </p:nvGrpSpPr>
        <p:grpSpPr>
          <a:xfrm>
            <a:off x="1915930" y="7036008"/>
            <a:ext cx="3763025" cy="988060"/>
            <a:chOff x="0" y="0"/>
            <a:chExt cx="5017367" cy="1317413"/>
          </a:xfrm>
        </p:grpSpPr>
        <p:sp>
          <p:nvSpPr>
            <p:cNvPr id="6" name="TextBox 6"/>
            <p:cNvSpPr txBox="1"/>
            <p:nvPr/>
          </p:nvSpPr>
          <p:spPr>
            <a:xfrm>
              <a:off x="0" y="-57150"/>
              <a:ext cx="5017367" cy="698077"/>
            </a:xfrm>
            <a:prstGeom prst="rect">
              <a:avLst/>
            </a:prstGeom>
          </p:spPr>
          <p:txBody>
            <a:bodyPr lIns="0" tIns="0" rIns="0" bIns="0" rtlCol="0" anchor="t">
              <a:spAutoFit/>
            </a:bodyPr>
            <a:lstStyle/>
            <a:p>
              <a:pPr algn="ctr">
                <a:lnSpc>
                  <a:spcPts val="4480"/>
                </a:lnSpc>
              </a:pPr>
              <a:endParaRPr/>
            </a:p>
          </p:txBody>
        </p:sp>
        <p:sp>
          <p:nvSpPr>
            <p:cNvPr id="7" name="TextBox 7"/>
            <p:cNvSpPr txBox="1"/>
            <p:nvPr/>
          </p:nvSpPr>
          <p:spPr>
            <a:xfrm>
              <a:off x="0" y="833120"/>
              <a:ext cx="5004667" cy="484293"/>
            </a:xfrm>
            <a:prstGeom prst="rect">
              <a:avLst/>
            </a:prstGeom>
          </p:spPr>
          <p:txBody>
            <a:bodyPr lIns="0" tIns="0" rIns="0" bIns="0" rtlCol="0" anchor="t">
              <a:spAutoFit/>
            </a:bodyPr>
            <a:lstStyle/>
            <a:p>
              <a:pPr algn="ctr">
                <a:lnSpc>
                  <a:spcPts val="3079"/>
                </a:lnSpc>
              </a:pPr>
              <a:endParaRPr/>
            </a:p>
          </p:txBody>
        </p:sp>
      </p:grpSp>
      <p:sp>
        <p:nvSpPr>
          <p:cNvPr id="8" name="TextBox 8"/>
          <p:cNvSpPr txBox="1"/>
          <p:nvPr/>
        </p:nvSpPr>
        <p:spPr>
          <a:xfrm>
            <a:off x="757091" y="1566414"/>
            <a:ext cx="9196602" cy="6192429"/>
          </a:xfrm>
          <a:prstGeom prst="rect">
            <a:avLst/>
          </a:prstGeom>
        </p:spPr>
        <p:txBody>
          <a:bodyPr lIns="0" tIns="0" rIns="0" bIns="0" rtlCol="0" anchor="t">
            <a:spAutoFit/>
          </a:bodyPr>
          <a:lstStyle/>
          <a:p>
            <a:pPr algn="ctr">
              <a:lnSpc>
                <a:spcPts val="6151"/>
              </a:lnSpc>
            </a:pPr>
            <a:r>
              <a:rPr lang="en-US" sz="4394">
                <a:solidFill>
                  <a:srgbClr val="7B2225"/>
                </a:solidFill>
                <a:latin typeface="Libre Baskerville"/>
              </a:rPr>
              <a:t>Çocuk evlilikleri bireyin psikolojik ve bedensel gelişimini</a:t>
            </a:r>
          </a:p>
          <a:p>
            <a:pPr algn="ctr">
              <a:lnSpc>
                <a:spcPts val="6151"/>
              </a:lnSpc>
            </a:pPr>
            <a:r>
              <a:rPr lang="en-US" sz="4394">
                <a:solidFill>
                  <a:srgbClr val="7B2225"/>
                </a:solidFill>
                <a:latin typeface="Arimo"/>
              </a:rPr>
              <a:t>etkileyen, eğitimlerini aksatan, mesleki ve sosy</a:t>
            </a:r>
            <a:r>
              <a:rPr lang="en-US" sz="4394">
                <a:solidFill>
                  <a:srgbClr val="7B2225"/>
                </a:solidFill>
                <a:latin typeface="Libre Baskerville"/>
              </a:rPr>
              <a:t>al işlevselliği bozan önemli bir travmatik faktör olarak değerlendirilmektedir.</a:t>
            </a:r>
          </a:p>
        </p:txBody>
      </p:sp>
      <p:pic>
        <p:nvPicPr>
          <p:cNvPr id="9" name="Picture 9"/>
          <p:cNvPicPr>
            <a:picLocks noChangeAspect="1"/>
          </p:cNvPicPr>
          <p:nvPr/>
        </p:nvPicPr>
        <p:blipFill>
          <a:blip r:embed="rId3" cstate="print"/>
          <a:srcRect l="16230" r="16230"/>
          <a:stretch>
            <a:fillRect/>
          </a:stretch>
        </p:blipFill>
        <p:spPr>
          <a:xfrm>
            <a:off x="9953692" y="389148"/>
            <a:ext cx="7677081" cy="851417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B2225"/>
        </a:solidFill>
        <a:effectLst/>
      </p:bgPr>
    </p:bg>
    <p:spTree>
      <p:nvGrpSpPr>
        <p:cNvPr id="1" name=""/>
        <p:cNvGrpSpPr/>
        <p:nvPr/>
      </p:nvGrpSpPr>
      <p:grpSpPr>
        <a:xfrm>
          <a:off x="0" y="0"/>
          <a:ext cx="0" cy="0"/>
          <a:chOff x="0" y="0"/>
          <a:chExt cx="0" cy="0"/>
        </a:xfrm>
      </p:grpSpPr>
      <p:sp>
        <p:nvSpPr>
          <p:cNvPr id="2" name="AutoShape 2"/>
          <p:cNvSpPr/>
          <p:nvPr/>
        </p:nvSpPr>
        <p:spPr>
          <a:xfrm>
            <a:off x="0" y="9258300"/>
            <a:ext cx="18437556" cy="1028700"/>
          </a:xfrm>
          <a:prstGeom prst="rect">
            <a:avLst/>
          </a:prstGeom>
          <a:solidFill>
            <a:srgbClr val="993030"/>
          </a:solidFill>
        </p:spPr>
      </p:sp>
      <p:sp>
        <p:nvSpPr>
          <p:cNvPr id="3" name="AutoShape 3"/>
          <p:cNvSpPr/>
          <p:nvPr/>
        </p:nvSpPr>
        <p:spPr>
          <a:xfrm>
            <a:off x="1771816" y="9767765"/>
            <a:ext cx="9270403" cy="9866"/>
          </a:xfrm>
          <a:prstGeom prst="rect">
            <a:avLst/>
          </a:prstGeom>
          <a:solidFill>
            <a:srgbClr val="EDE8E7"/>
          </a:solidFill>
        </p:spPr>
      </p:sp>
      <p:sp>
        <p:nvSpPr>
          <p:cNvPr id="4" name="AutoShape 4"/>
          <p:cNvSpPr/>
          <p:nvPr/>
        </p:nvSpPr>
        <p:spPr>
          <a:xfrm>
            <a:off x="9139238" y="2015548"/>
            <a:ext cx="9525" cy="5747527"/>
          </a:xfrm>
          <a:prstGeom prst="rect">
            <a:avLst/>
          </a:prstGeom>
          <a:solidFill>
            <a:srgbClr val="EDE8E7"/>
          </a:solidFill>
        </p:spPr>
      </p:sp>
      <p:grpSp>
        <p:nvGrpSpPr>
          <p:cNvPr id="5" name="Group 5"/>
          <p:cNvGrpSpPr/>
          <p:nvPr/>
        </p:nvGrpSpPr>
        <p:grpSpPr>
          <a:xfrm>
            <a:off x="10121729" y="3805447"/>
            <a:ext cx="6258897" cy="2167729"/>
            <a:chOff x="0" y="0"/>
            <a:chExt cx="8345196" cy="2890305"/>
          </a:xfrm>
        </p:grpSpPr>
        <p:sp>
          <p:nvSpPr>
            <p:cNvPr id="6" name="TextBox 6"/>
            <p:cNvSpPr txBox="1"/>
            <p:nvPr/>
          </p:nvSpPr>
          <p:spPr>
            <a:xfrm>
              <a:off x="0" y="47625"/>
              <a:ext cx="8345196" cy="2059728"/>
            </a:xfrm>
            <a:prstGeom prst="rect">
              <a:avLst/>
            </a:prstGeom>
          </p:spPr>
          <p:txBody>
            <a:bodyPr lIns="0" tIns="0" rIns="0" bIns="0" rtlCol="0" anchor="t">
              <a:spAutoFit/>
            </a:bodyPr>
            <a:lstStyle/>
            <a:p>
              <a:pPr algn="ctr">
                <a:lnSpc>
                  <a:spcPts val="11960"/>
                </a:lnSpc>
              </a:pPr>
              <a:endParaRPr/>
            </a:p>
          </p:txBody>
        </p:sp>
        <p:sp>
          <p:nvSpPr>
            <p:cNvPr id="7" name="TextBox 7"/>
            <p:cNvSpPr txBox="1"/>
            <p:nvPr/>
          </p:nvSpPr>
          <p:spPr>
            <a:xfrm>
              <a:off x="0" y="2267582"/>
              <a:ext cx="8345196" cy="622723"/>
            </a:xfrm>
            <a:prstGeom prst="rect">
              <a:avLst/>
            </a:prstGeom>
          </p:spPr>
          <p:txBody>
            <a:bodyPr lIns="0" tIns="0" rIns="0" bIns="0" rtlCol="0" anchor="t">
              <a:spAutoFit/>
            </a:bodyPr>
            <a:lstStyle/>
            <a:p>
              <a:pPr algn="ctr">
                <a:lnSpc>
                  <a:spcPts val="3919"/>
                </a:lnSpc>
              </a:pPr>
              <a:endParaRPr/>
            </a:p>
          </p:txBody>
        </p:sp>
      </p:grpSp>
      <p:grpSp>
        <p:nvGrpSpPr>
          <p:cNvPr id="8" name="Group 8"/>
          <p:cNvGrpSpPr/>
          <p:nvPr/>
        </p:nvGrpSpPr>
        <p:grpSpPr>
          <a:xfrm>
            <a:off x="1907374" y="2872045"/>
            <a:ext cx="7311404" cy="4370231"/>
            <a:chOff x="0" y="0"/>
            <a:chExt cx="9748538" cy="5826974"/>
          </a:xfrm>
        </p:grpSpPr>
        <p:sp>
          <p:nvSpPr>
            <p:cNvPr id="9" name="TextBox 9"/>
            <p:cNvSpPr txBox="1"/>
            <p:nvPr/>
          </p:nvSpPr>
          <p:spPr>
            <a:xfrm>
              <a:off x="0" y="19050"/>
              <a:ext cx="9748538" cy="4893310"/>
            </a:xfrm>
            <a:prstGeom prst="rect">
              <a:avLst/>
            </a:prstGeom>
          </p:spPr>
          <p:txBody>
            <a:bodyPr lIns="0" tIns="0" rIns="0" bIns="0" rtlCol="0" anchor="t">
              <a:spAutoFit/>
            </a:bodyPr>
            <a:lstStyle/>
            <a:p>
              <a:pPr algn="ctr">
                <a:lnSpc>
                  <a:spcPts val="4830"/>
                </a:lnSpc>
              </a:pPr>
              <a:r>
                <a:rPr lang="en-US" sz="4200">
                  <a:solidFill>
                    <a:srgbClr val="EDE8E7"/>
                  </a:solidFill>
                  <a:latin typeface="Libre Baskerville"/>
                </a:rPr>
                <a:t>Erken evliliğinin doğurduğu sorunlardan bir tanesi bu</a:t>
              </a:r>
            </a:p>
            <a:p>
              <a:pPr algn="ctr">
                <a:lnSpc>
                  <a:spcPts val="4830"/>
                </a:lnSpc>
              </a:pPr>
              <a:r>
                <a:rPr lang="en-US" sz="4200">
                  <a:solidFill>
                    <a:srgbClr val="EDE8E7"/>
                  </a:solidFill>
                  <a:latin typeface="Arimo"/>
                </a:rPr>
                <a:t>çocukların örgün eğitim sistemi dışında kalmalarıdır. </a:t>
              </a:r>
            </a:p>
          </p:txBody>
        </p:sp>
        <p:sp>
          <p:nvSpPr>
            <p:cNvPr id="10" name="TextBox 10"/>
            <p:cNvSpPr txBox="1"/>
            <p:nvPr/>
          </p:nvSpPr>
          <p:spPr>
            <a:xfrm>
              <a:off x="0" y="5109143"/>
              <a:ext cx="9748538" cy="717831"/>
            </a:xfrm>
            <a:prstGeom prst="rect">
              <a:avLst/>
            </a:prstGeom>
          </p:spPr>
          <p:txBody>
            <a:bodyPr lIns="0" tIns="0" rIns="0" bIns="0" rtlCol="0" anchor="t">
              <a:spAutoFit/>
            </a:bodyPr>
            <a:lstStyle/>
            <a:p>
              <a:pPr algn="ctr">
                <a:lnSpc>
                  <a:spcPts val="4579"/>
                </a:lnSpc>
              </a:pPr>
              <a:endParaRPr/>
            </a:p>
          </p:txBody>
        </p:sp>
      </p:grpSp>
      <p:sp>
        <p:nvSpPr>
          <p:cNvPr id="11" name="TextBox 11"/>
          <p:cNvSpPr txBox="1"/>
          <p:nvPr/>
        </p:nvSpPr>
        <p:spPr>
          <a:xfrm>
            <a:off x="10298078" y="3160078"/>
            <a:ext cx="6258897" cy="3909695"/>
          </a:xfrm>
          <a:prstGeom prst="rect">
            <a:avLst/>
          </a:prstGeom>
        </p:spPr>
        <p:txBody>
          <a:bodyPr lIns="0" tIns="0" rIns="0" bIns="0" rtlCol="0" anchor="t">
            <a:spAutoFit/>
          </a:bodyPr>
          <a:lstStyle/>
          <a:p>
            <a:pPr algn="ctr">
              <a:lnSpc>
                <a:spcPts val="4480"/>
              </a:lnSpc>
              <a:spcBef>
                <a:spcPct val="0"/>
              </a:spcBef>
            </a:pPr>
            <a:r>
              <a:rPr lang="en-US" sz="3200">
                <a:solidFill>
                  <a:srgbClr val="FFFFFF"/>
                </a:solidFill>
                <a:latin typeface="Assistant Regular"/>
              </a:rPr>
              <a:t>Araştırmalara göre; Eğitim</a:t>
            </a:r>
          </a:p>
          <a:p>
            <a:pPr algn="ctr">
              <a:lnSpc>
                <a:spcPts val="4480"/>
              </a:lnSpc>
              <a:spcBef>
                <a:spcPct val="0"/>
              </a:spcBef>
            </a:pPr>
            <a:r>
              <a:rPr lang="en-US" sz="3200">
                <a:solidFill>
                  <a:srgbClr val="FFFFFF"/>
                </a:solidFill>
                <a:latin typeface="Assistant Regular"/>
              </a:rPr>
              <a:t>düzeyi yükseldikçe ilk evlenme yaşı artmaktadır. Kızların alacağı eğitim, ekonomiden,</a:t>
            </a:r>
          </a:p>
          <a:p>
            <a:pPr algn="ctr">
              <a:lnSpc>
                <a:spcPts val="4480"/>
              </a:lnSpc>
              <a:spcBef>
                <a:spcPct val="0"/>
              </a:spcBef>
            </a:pPr>
            <a:r>
              <a:rPr lang="en-US" sz="3200">
                <a:solidFill>
                  <a:srgbClr val="FFFFFF"/>
                </a:solidFill>
                <a:latin typeface="Assistant Regular"/>
              </a:rPr>
              <a:t>sağlık, sosyal, kültürel vb. birçok alanda iyileştirici etkiye sebep olacaktır.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B222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srcRect l="1242" r="13605"/>
          <a:stretch>
            <a:fillRect/>
          </a:stretch>
        </p:blipFill>
        <p:spPr>
          <a:xfrm>
            <a:off x="9296400" y="419100"/>
            <a:ext cx="7727291" cy="9074709"/>
          </a:xfrm>
          <a:prstGeom prst="rect">
            <a:avLst/>
          </a:prstGeom>
        </p:spPr>
      </p:pic>
      <p:sp>
        <p:nvSpPr>
          <p:cNvPr id="3" name="AutoShape 3"/>
          <p:cNvSpPr/>
          <p:nvPr/>
        </p:nvSpPr>
        <p:spPr>
          <a:xfrm>
            <a:off x="0" y="9258300"/>
            <a:ext cx="8198509" cy="1028700"/>
          </a:xfrm>
          <a:prstGeom prst="rect">
            <a:avLst/>
          </a:prstGeom>
          <a:solidFill>
            <a:srgbClr val="993030"/>
          </a:solidFill>
        </p:spPr>
      </p:sp>
      <p:sp>
        <p:nvSpPr>
          <p:cNvPr id="4" name="AutoShape 4"/>
          <p:cNvSpPr/>
          <p:nvPr/>
        </p:nvSpPr>
        <p:spPr>
          <a:xfrm>
            <a:off x="1771816" y="9772650"/>
            <a:ext cx="5352333" cy="9770"/>
          </a:xfrm>
          <a:prstGeom prst="rect">
            <a:avLst/>
          </a:prstGeom>
          <a:solidFill>
            <a:srgbClr val="EDE8E7"/>
          </a:solidFill>
        </p:spPr>
      </p:sp>
      <p:sp>
        <p:nvSpPr>
          <p:cNvPr id="5" name="TextBox 5"/>
          <p:cNvSpPr txBox="1"/>
          <p:nvPr/>
        </p:nvSpPr>
        <p:spPr>
          <a:xfrm>
            <a:off x="323302" y="3070979"/>
            <a:ext cx="7875207" cy="3469952"/>
          </a:xfrm>
          <a:prstGeom prst="rect">
            <a:avLst/>
          </a:prstGeom>
        </p:spPr>
        <p:txBody>
          <a:bodyPr lIns="0" tIns="0" rIns="0" bIns="0" rtlCol="0" anchor="t">
            <a:spAutoFit/>
          </a:bodyPr>
          <a:lstStyle/>
          <a:p>
            <a:pPr algn="ctr">
              <a:lnSpc>
                <a:spcPts val="4551"/>
              </a:lnSpc>
            </a:pPr>
            <a:r>
              <a:rPr lang="en-US" sz="3958">
                <a:solidFill>
                  <a:srgbClr val="EDE8E7"/>
                </a:solidFill>
                <a:latin typeface="Libre Baskerville"/>
              </a:rPr>
              <a:t>Kadın bir neslin yetişme sürecinde ilk rehber olduğu için</a:t>
            </a:r>
          </a:p>
          <a:p>
            <a:pPr algn="ctr">
              <a:lnSpc>
                <a:spcPts val="4551"/>
              </a:lnSpc>
            </a:pPr>
            <a:r>
              <a:rPr lang="en-US" sz="3958">
                <a:solidFill>
                  <a:srgbClr val="EDE8E7"/>
                </a:solidFill>
                <a:latin typeface="Libre Baskerville"/>
              </a:rPr>
              <a:t>kadınların gelişmesi toplumun gelişmesi bakımından çok önemlidir.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B2225"/>
        </a:solidFill>
        <a:effectLst/>
      </p:bgPr>
    </p:bg>
    <p:spTree>
      <p:nvGrpSpPr>
        <p:cNvPr id="1" name=""/>
        <p:cNvGrpSpPr/>
        <p:nvPr/>
      </p:nvGrpSpPr>
      <p:grpSpPr>
        <a:xfrm>
          <a:off x="0" y="0"/>
          <a:ext cx="0" cy="0"/>
          <a:chOff x="0" y="0"/>
          <a:chExt cx="0" cy="0"/>
        </a:xfrm>
      </p:grpSpPr>
      <p:sp>
        <p:nvSpPr>
          <p:cNvPr id="3" name="AutoShape 3"/>
          <p:cNvSpPr/>
          <p:nvPr/>
        </p:nvSpPr>
        <p:spPr>
          <a:xfrm>
            <a:off x="0" y="9258300"/>
            <a:ext cx="8198509" cy="1028700"/>
          </a:xfrm>
          <a:prstGeom prst="rect">
            <a:avLst/>
          </a:prstGeom>
          <a:solidFill>
            <a:srgbClr val="993030"/>
          </a:solidFill>
        </p:spPr>
      </p:sp>
      <p:sp>
        <p:nvSpPr>
          <p:cNvPr id="4" name="AutoShape 4"/>
          <p:cNvSpPr/>
          <p:nvPr/>
        </p:nvSpPr>
        <p:spPr>
          <a:xfrm>
            <a:off x="1771816" y="9772650"/>
            <a:ext cx="5352333" cy="9770"/>
          </a:xfrm>
          <a:prstGeom prst="rect">
            <a:avLst/>
          </a:prstGeom>
          <a:solidFill>
            <a:srgbClr val="EDE8E7"/>
          </a:solidFill>
        </p:spPr>
      </p:sp>
      <p:sp>
        <p:nvSpPr>
          <p:cNvPr id="5" name="TextBox 5"/>
          <p:cNvSpPr txBox="1"/>
          <p:nvPr/>
        </p:nvSpPr>
        <p:spPr>
          <a:xfrm>
            <a:off x="5410200" y="4229099"/>
            <a:ext cx="7875207" cy="589905"/>
          </a:xfrm>
          <a:prstGeom prst="rect">
            <a:avLst/>
          </a:prstGeom>
        </p:spPr>
        <p:txBody>
          <a:bodyPr lIns="0" tIns="0" rIns="0" bIns="0" rtlCol="0" anchor="t">
            <a:spAutoFit/>
          </a:bodyPr>
          <a:lstStyle/>
          <a:p>
            <a:pPr algn="ctr">
              <a:lnSpc>
                <a:spcPts val="4551"/>
              </a:lnSpc>
            </a:pPr>
            <a:r>
              <a:rPr lang="tr-TR" sz="3958" dirty="0" smtClean="0">
                <a:solidFill>
                  <a:srgbClr val="EDE8E7"/>
                </a:solidFill>
                <a:latin typeface="Libre Baskerville"/>
              </a:rPr>
              <a:t>Teşekkürler</a:t>
            </a:r>
            <a:endParaRPr lang="en-US" sz="3958" dirty="0">
              <a:solidFill>
                <a:srgbClr val="EDE8E7"/>
              </a:solidFill>
              <a:latin typeface="Libre Baskerville"/>
            </a:endParaRPr>
          </a:p>
        </p:txBody>
      </p:sp>
    </p:spTree>
    <p:extLst>
      <p:ext uri="{BB962C8B-B14F-4D97-AF65-F5344CB8AC3E}">
        <p14:creationId xmlns:p14="http://schemas.microsoft.com/office/powerpoint/2010/main" xmlns="" val="1014554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8E7"/>
        </a:solidFill>
        <a:effectLst/>
      </p:bgPr>
    </p:bg>
    <p:spTree>
      <p:nvGrpSpPr>
        <p:cNvPr id="1" name=""/>
        <p:cNvGrpSpPr/>
        <p:nvPr/>
      </p:nvGrpSpPr>
      <p:grpSpPr>
        <a:xfrm>
          <a:off x="0" y="0"/>
          <a:ext cx="0" cy="0"/>
          <a:chOff x="0" y="0"/>
          <a:chExt cx="0" cy="0"/>
        </a:xfrm>
      </p:grpSpPr>
      <p:sp>
        <p:nvSpPr>
          <p:cNvPr id="2" name="TextBox 2"/>
          <p:cNvSpPr txBox="1"/>
          <p:nvPr/>
        </p:nvSpPr>
        <p:spPr>
          <a:xfrm>
            <a:off x="1028700" y="971550"/>
            <a:ext cx="9677183" cy="4471670"/>
          </a:xfrm>
          <a:prstGeom prst="rect">
            <a:avLst/>
          </a:prstGeom>
        </p:spPr>
        <p:txBody>
          <a:bodyPr lIns="0" tIns="0" rIns="0" bIns="0" rtlCol="0" anchor="t">
            <a:spAutoFit/>
          </a:bodyPr>
          <a:lstStyle/>
          <a:p>
            <a:pPr>
              <a:lnSpc>
                <a:spcPts val="4480"/>
              </a:lnSpc>
            </a:pPr>
            <a:r>
              <a:rPr lang="en-US" sz="3200" dirty="0" err="1">
                <a:solidFill>
                  <a:srgbClr val="000000"/>
                </a:solidFill>
                <a:latin typeface="Assistant Regular"/>
              </a:rPr>
              <a:t>Kaynaklar</a:t>
            </a:r>
            <a:endParaRPr lang="en-US" sz="3200" dirty="0">
              <a:solidFill>
                <a:srgbClr val="000000"/>
              </a:solidFill>
              <a:latin typeface="Assistant Regular"/>
            </a:endParaRPr>
          </a:p>
          <a:p>
            <a:pPr>
              <a:lnSpc>
                <a:spcPts val="4480"/>
              </a:lnSpc>
            </a:pPr>
            <a:r>
              <a:rPr lang="en-US" sz="3200" dirty="0">
                <a:solidFill>
                  <a:srgbClr val="000000"/>
                </a:solidFill>
                <a:latin typeface="Assistant Regular"/>
              </a:rPr>
              <a:t>http://www.tuik.gov.tr</a:t>
            </a:r>
          </a:p>
          <a:p>
            <a:pPr>
              <a:lnSpc>
                <a:spcPts val="4480"/>
              </a:lnSpc>
            </a:pPr>
            <a:r>
              <a:rPr lang="en-US" sz="3200" dirty="0">
                <a:solidFill>
                  <a:srgbClr val="000000"/>
                </a:solidFill>
                <a:latin typeface="Assistant Regular"/>
              </a:rPr>
              <a:t>https://www.unicef.org</a:t>
            </a:r>
          </a:p>
          <a:p>
            <a:pPr>
              <a:lnSpc>
                <a:spcPts val="4480"/>
              </a:lnSpc>
            </a:pPr>
            <a:r>
              <a:rPr lang="en-US" sz="3200" dirty="0">
                <a:solidFill>
                  <a:srgbClr val="000000"/>
                </a:solidFill>
                <a:latin typeface="Assistant Regular"/>
              </a:rPr>
              <a:t>https://dergipark.org.tr/ </a:t>
            </a:r>
            <a:r>
              <a:rPr lang="en-US" sz="3200" dirty="0" err="1">
                <a:solidFill>
                  <a:srgbClr val="000000"/>
                </a:solidFill>
                <a:latin typeface="Assistant Regular"/>
              </a:rPr>
              <a:t>Çocuk</a:t>
            </a:r>
            <a:r>
              <a:rPr lang="en-US" sz="3200" dirty="0">
                <a:solidFill>
                  <a:srgbClr val="000000"/>
                </a:solidFill>
                <a:latin typeface="Assistant Regular"/>
              </a:rPr>
              <a:t> </a:t>
            </a:r>
            <a:r>
              <a:rPr lang="en-US" sz="3200" dirty="0" err="1">
                <a:solidFill>
                  <a:srgbClr val="000000"/>
                </a:solidFill>
                <a:latin typeface="Assistant Regular"/>
              </a:rPr>
              <a:t>Evlilikleri</a:t>
            </a:r>
            <a:r>
              <a:rPr lang="en-US" sz="3200" dirty="0">
                <a:solidFill>
                  <a:srgbClr val="000000"/>
                </a:solidFill>
                <a:latin typeface="Assistant Regular"/>
              </a:rPr>
              <a:t> </a:t>
            </a:r>
            <a:r>
              <a:rPr lang="en-US" sz="3200" dirty="0" err="1">
                <a:solidFill>
                  <a:srgbClr val="000000"/>
                </a:solidFill>
                <a:latin typeface="Assistant Regular"/>
              </a:rPr>
              <a:t>ve</a:t>
            </a:r>
            <a:r>
              <a:rPr lang="en-US" sz="3200" dirty="0">
                <a:solidFill>
                  <a:srgbClr val="000000"/>
                </a:solidFill>
                <a:latin typeface="Assistant Regular"/>
              </a:rPr>
              <a:t> Psikososyal </a:t>
            </a:r>
            <a:r>
              <a:rPr lang="en-US" sz="3200" dirty="0" err="1">
                <a:solidFill>
                  <a:srgbClr val="000000"/>
                </a:solidFill>
                <a:latin typeface="Assistant Regular"/>
              </a:rPr>
              <a:t>Sonuçları</a:t>
            </a:r>
            <a:endParaRPr lang="en-US" sz="3200" dirty="0">
              <a:solidFill>
                <a:srgbClr val="000000"/>
              </a:solidFill>
              <a:latin typeface="Assistant Regular"/>
            </a:endParaRPr>
          </a:p>
          <a:p>
            <a:pPr>
              <a:lnSpc>
                <a:spcPts val="4480"/>
              </a:lnSpc>
            </a:pPr>
            <a:r>
              <a:rPr lang="en-US" sz="3200" dirty="0">
                <a:solidFill>
                  <a:srgbClr val="000000"/>
                </a:solidFill>
                <a:latin typeface="Assistant Regular"/>
              </a:rPr>
              <a:t>https://dergipark.org.tr/TOPLUMSAL BİR GERÇEKLİK OLARAK ÇOCUK GELİNLER</a:t>
            </a:r>
          </a:p>
          <a:p>
            <a:pPr>
              <a:lnSpc>
                <a:spcPts val="4480"/>
              </a:lnSpc>
              <a:spcBef>
                <a:spcPct val="0"/>
              </a:spcBef>
            </a:pPr>
            <a:endParaRPr lang="en-US" sz="3200" dirty="0">
              <a:solidFill>
                <a:srgbClr val="000000"/>
              </a:solidFill>
              <a:latin typeface="Assistant Regul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E8E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57275"/>
            <a:ext cx="8787434" cy="7831136"/>
            <a:chOff x="0" y="38100"/>
            <a:chExt cx="11716579" cy="10441515"/>
          </a:xfrm>
        </p:grpSpPr>
        <p:sp>
          <p:nvSpPr>
            <p:cNvPr id="3" name="TextBox 3"/>
            <p:cNvSpPr txBox="1"/>
            <p:nvPr/>
          </p:nvSpPr>
          <p:spPr>
            <a:xfrm>
              <a:off x="0" y="38100"/>
              <a:ext cx="11716579" cy="4939944"/>
            </a:xfrm>
            <a:prstGeom prst="rect">
              <a:avLst/>
            </a:prstGeom>
          </p:spPr>
          <p:txBody>
            <a:bodyPr lIns="0" tIns="0" rIns="0" bIns="0" rtlCol="0" anchor="t">
              <a:spAutoFit/>
            </a:bodyPr>
            <a:lstStyle/>
            <a:p>
              <a:pPr algn="l">
                <a:lnSpc>
                  <a:spcPts val="9693"/>
                </a:lnSpc>
              </a:pPr>
              <a:r>
                <a:rPr lang="en-US" sz="8429">
                  <a:solidFill>
                    <a:srgbClr val="7B2225"/>
                  </a:solidFill>
                  <a:latin typeface="Libre Baskerville"/>
                </a:rPr>
                <a:t>Aile toplumun temel yapı taşıdır.</a:t>
              </a:r>
            </a:p>
          </p:txBody>
        </p:sp>
        <p:sp>
          <p:nvSpPr>
            <p:cNvPr id="4" name="TextBox 4"/>
            <p:cNvSpPr txBox="1"/>
            <p:nvPr/>
          </p:nvSpPr>
          <p:spPr>
            <a:xfrm>
              <a:off x="0" y="8080751"/>
              <a:ext cx="11716579" cy="2398864"/>
            </a:xfrm>
            <a:prstGeom prst="rect">
              <a:avLst/>
            </a:prstGeom>
          </p:spPr>
          <p:txBody>
            <a:bodyPr lIns="0" tIns="0" rIns="0" bIns="0" rtlCol="0" anchor="t">
              <a:spAutoFit/>
            </a:bodyPr>
            <a:lstStyle/>
            <a:p>
              <a:pPr algn="l">
                <a:lnSpc>
                  <a:spcPts val="3605"/>
                </a:lnSpc>
              </a:pPr>
              <a:r>
                <a:rPr lang="en-US" sz="2575" spc="38">
                  <a:solidFill>
                    <a:srgbClr val="7B2225"/>
                  </a:solidFill>
                  <a:latin typeface="Assistant Regular"/>
                </a:rPr>
                <a:t>Anne ve baba çocuk için ilk rehberdir, </a:t>
              </a:r>
            </a:p>
            <a:p>
              <a:pPr algn="l">
                <a:lnSpc>
                  <a:spcPts val="3605"/>
                </a:lnSpc>
              </a:pPr>
              <a:r>
                <a:rPr lang="en-US" sz="2575" spc="38">
                  <a:solidFill>
                    <a:srgbClr val="7B2225"/>
                  </a:solidFill>
                  <a:latin typeface="Assistant Regular"/>
                </a:rPr>
                <a:t>Çocuk almış olduğu rehberliği anne veya baba olduğunda kendi çocuğu üzerinde göstereceği için anne ve baba rehberliği kuşaklar arasında sürmeye devam edecektir.</a:t>
              </a:r>
            </a:p>
          </p:txBody>
        </p:sp>
        <p:sp>
          <p:nvSpPr>
            <p:cNvPr id="5" name="TextBox 5"/>
            <p:cNvSpPr txBox="1"/>
            <p:nvPr/>
          </p:nvSpPr>
          <p:spPr>
            <a:xfrm>
              <a:off x="0" y="5587660"/>
              <a:ext cx="11716579" cy="1778264"/>
            </a:xfrm>
            <a:prstGeom prst="rect">
              <a:avLst/>
            </a:prstGeom>
          </p:spPr>
          <p:txBody>
            <a:bodyPr lIns="0" tIns="0" rIns="0" bIns="0" rtlCol="0" anchor="t">
              <a:spAutoFit/>
            </a:bodyPr>
            <a:lstStyle/>
            <a:p>
              <a:pPr algn="l">
                <a:lnSpc>
                  <a:spcPts val="5245"/>
                </a:lnSpc>
              </a:pPr>
              <a:r>
                <a:rPr lang="en-US" sz="3700" u="sng" dirty="0" err="1">
                  <a:solidFill>
                    <a:srgbClr val="7B2225"/>
                  </a:solidFill>
                  <a:latin typeface="Assistant Regular"/>
                </a:rPr>
                <a:t>Temeli</a:t>
              </a:r>
              <a:r>
                <a:rPr lang="en-US" sz="3700" u="sng" dirty="0">
                  <a:solidFill>
                    <a:srgbClr val="7B2225"/>
                  </a:solidFill>
                  <a:latin typeface="Assistant Regular"/>
                </a:rPr>
                <a:t> </a:t>
              </a:r>
              <a:r>
                <a:rPr lang="en-US" sz="3700" b="1" u="sng" dirty="0" err="1">
                  <a:solidFill>
                    <a:srgbClr val="7B2225"/>
                  </a:solidFill>
                  <a:latin typeface="Arimo"/>
                </a:rPr>
                <a:t>sağlam</a:t>
              </a:r>
              <a:r>
                <a:rPr lang="en-US" sz="3700" b="1" u="sng" dirty="0">
                  <a:solidFill>
                    <a:srgbClr val="7B2225"/>
                  </a:solidFill>
                  <a:latin typeface="Arimo"/>
                </a:rPr>
                <a:t> </a:t>
              </a:r>
              <a:r>
                <a:rPr lang="en-US" sz="3700" b="1" u="sng" dirty="0" err="1">
                  <a:solidFill>
                    <a:srgbClr val="7B2225"/>
                  </a:solidFill>
                  <a:latin typeface="Arimo"/>
                </a:rPr>
                <a:t>ve</a:t>
              </a:r>
              <a:r>
                <a:rPr lang="en-US" sz="3700" b="1" u="sng" dirty="0">
                  <a:solidFill>
                    <a:srgbClr val="7B2225"/>
                  </a:solidFill>
                  <a:latin typeface="Arimo"/>
                </a:rPr>
                <a:t> </a:t>
              </a:r>
              <a:r>
                <a:rPr lang="en-US" sz="3700" b="1" u="sng" dirty="0" err="1">
                  <a:solidFill>
                    <a:srgbClr val="7B2225"/>
                  </a:solidFill>
                  <a:latin typeface="Arimo"/>
                </a:rPr>
                <a:t>düzenli</a:t>
              </a:r>
              <a:r>
                <a:rPr lang="en-US" sz="3700" b="1" u="sng" dirty="0">
                  <a:solidFill>
                    <a:srgbClr val="7B2225"/>
                  </a:solidFill>
                  <a:latin typeface="Arimo"/>
                </a:rPr>
                <a:t> </a:t>
              </a:r>
              <a:r>
                <a:rPr lang="en-US" sz="3700" u="sng" dirty="0" err="1">
                  <a:solidFill>
                    <a:srgbClr val="7B2225"/>
                  </a:solidFill>
                  <a:latin typeface="Assistant Regular"/>
                </a:rPr>
                <a:t>bir</a:t>
              </a:r>
              <a:r>
                <a:rPr lang="en-US" sz="3700" u="sng" dirty="0">
                  <a:solidFill>
                    <a:srgbClr val="7B2225"/>
                  </a:solidFill>
                  <a:latin typeface="Assistant Regular"/>
                </a:rPr>
                <a:t> </a:t>
              </a:r>
              <a:r>
                <a:rPr lang="en-US" sz="3700" u="sng" dirty="0" err="1">
                  <a:solidFill>
                    <a:srgbClr val="7B2225"/>
                  </a:solidFill>
                  <a:latin typeface="Assistant Regular"/>
                </a:rPr>
                <a:t>toplum</a:t>
              </a:r>
              <a:r>
                <a:rPr lang="en-US" sz="3700" u="sng" dirty="0">
                  <a:solidFill>
                    <a:srgbClr val="7B2225"/>
                  </a:solidFill>
                  <a:latin typeface="Assistant Regular"/>
                </a:rPr>
                <a:t> </a:t>
              </a:r>
              <a:r>
                <a:rPr lang="en-US" sz="3700" u="sng" dirty="0" err="1">
                  <a:solidFill>
                    <a:srgbClr val="7B2225"/>
                  </a:solidFill>
                  <a:latin typeface="Assistant Regular"/>
                </a:rPr>
                <a:t>için</a:t>
              </a:r>
              <a:r>
                <a:rPr lang="en-US" sz="3700" u="sng" dirty="0">
                  <a:solidFill>
                    <a:srgbClr val="7B2225"/>
                  </a:solidFill>
                  <a:latin typeface="Assistant Regular"/>
                </a:rPr>
                <a:t> </a:t>
              </a:r>
              <a:r>
                <a:rPr lang="en-US" sz="3700" u="sng" dirty="0" err="1">
                  <a:solidFill>
                    <a:srgbClr val="7B2225"/>
                  </a:solidFill>
                  <a:latin typeface="Assistant Regular"/>
                </a:rPr>
                <a:t>sağlıklı</a:t>
              </a:r>
              <a:r>
                <a:rPr lang="en-US" sz="3700" u="sng" dirty="0">
                  <a:solidFill>
                    <a:srgbClr val="7B2225"/>
                  </a:solidFill>
                  <a:latin typeface="Assistant Regular"/>
                </a:rPr>
                <a:t> </a:t>
              </a:r>
              <a:r>
                <a:rPr lang="en-US" sz="3700" u="sng" dirty="0" err="1">
                  <a:solidFill>
                    <a:srgbClr val="7B2225"/>
                  </a:solidFill>
                  <a:latin typeface="Assistant Regular"/>
                </a:rPr>
                <a:t>ailelere</a:t>
              </a:r>
              <a:r>
                <a:rPr lang="en-US" sz="3700" u="sng" dirty="0">
                  <a:solidFill>
                    <a:srgbClr val="7B2225"/>
                  </a:solidFill>
                  <a:latin typeface="Assistant Regular"/>
                </a:rPr>
                <a:t> </a:t>
              </a:r>
              <a:r>
                <a:rPr lang="en-US" sz="3700" u="sng" dirty="0" err="1">
                  <a:solidFill>
                    <a:srgbClr val="7B2225"/>
                  </a:solidFill>
                  <a:latin typeface="Assistant Regular"/>
                </a:rPr>
                <a:t>ihtiyaç</a:t>
              </a:r>
              <a:r>
                <a:rPr lang="en-US" sz="3700" u="sng" dirty="0">
                  <a:solidFill>
                    <a:srgbClr val="7B2225"/>
                  </a:solidFill>
                  <a:latin typeface="Assistant Regular"/>
                </a:rPr>
                <a:t> </a:t>
              </a:r>
              <a:r>
                <a:rPr lang="en-US" sz="3700" u="sng" dirty="0" err="1">
                  <a:solidFill>
                    <a:srgbClr val="7B2225"/>
                  </a:solidFill>
                  <a:latin typeface="Assistant Regular"/>
                </a:rPr>
                <a:t>duyulmaktadır</a:t>
              </a:r>
              <a:r>
                <a:rPr lang="en-US" sz="3700" u="sng" dirty="0">
                  <a:solidFill>
                    <a:srgbClr val="7B2225"/>
                  </a:solidFill>
                  <a:latin typeface="Assistant Regular"/>
                </a:rPr>
                <a:t>.</a:t>
              </a:r>
            </a:p>
          </p:txBody>
        </p:sp>
      </p:grpSp>
      <p:pic>
        <p:nvPicPr>
          <p:cNvPr id="6" name="Picture 6"/>
          <p:cNvPicPr>
            <a:picLocks noChangeAspect="1"/>
          </p:cNvPicPr>
          <p:nvPr/>
        </p:nvPicPr>
        <p:blipFill>
          <a:blip r:embed="rId2" cstate="print"/>
          <a:srcRect/>
          <a:stretch>
            <a:fillRect/>
          </a:stretch>
        </p:blipFill>
        <p:spPr>
          <a:xfrm>
            <a:off x="17674291" y="389148"/>
            <a:ext cx="153058" cy="250403"/>
          </a:xfrm>
          <a:prstGeom prst="rect">
            <a:avLst/>
          </a:prstGeom>
        </p:spPr>
      </p:pic>
      <p:sp>
        <p:nvSpPr>
          <p:cNvPr id="7" name="AutoShape 7"/>
          <p:cNvSpPr/>
          <p:nvPr/>
        </p:nvSpPr>
        <p:spPr>
          <a:xfrm>
            <a:off x="1771816" y="9767765"/>
            <a:ext cx="9270403" cy="9866"/>
          </a:xfrm>
          <a:prstGeom prst="rect">
            <a:avLst/>
          </a:prstGeom>
          <a:solidFill>
            <a:srgbClr val="993030"/>
          </a:solidFill>
        </p:spPr>
      </p:sp>
      <p:pic>
        <p:nvPicPr>
          <p:cNvPr id="8" name="Picture 8"/>
          <p:cNvPicPr>
            <a:picLocks noChangeAspect="1"/>
          </p:cNvPicPr>
          <p:nvPr/>
        </p:nvPicPr>
        <p:blipFill>
          <a:blip r:embed="rId3" cstate="print"/>
          <a:srcRect/>
          <a:stretch>
            <a:fillRect/>
          </a:stretch>
        </p:blipFill>
        <p:spPr>
          <a:xfrm>
            <a:off x="9816134" y="1842361"/>
            <a:ext cx="7782396" cy="6602279"/>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8E7"/>
        </a:solidFill>
        <a:effectLst/>
      </p:bgPr>
    </p:bg>
    <p:spTree>
      <p:nvGrpSpPr>
        <p:cNvPr id="1" name=""/>
        <p:cNvGrpSpPr/>
        <p:nvPr/>
      </p:nvGrpSpPr>
      <p:grpSpPr>
        <a:xfrm>
          <a:off x="0" y="0"/>
          <a:ext cx="0" cy="0"/>
          <a:chOff x="0" y="0"/>
          <a:chExt cx="0" cy="0"/>
        </a:xfrm>
      </p:grpSpPr>
      <p:grpSp>
        <p:nvGrpSpPr>
          <p:cNvPr id="2" name="Group 2"/>
          <p:cNvGrpSpPr/>
          <p:nvPr/>
        </p:nvGrpSpPr>
        <p:grpSpPr>
          <a:xfrm>
            <a:off x="7318391" y="-209684"/>
            <a:ext cx="9561032" cy="9190351"/>
            <a:chOff x="0" y="0"/>
            <a:chExt cx="12748042" cy="12253801"/>
          </a:xfrm>
        </p:grpSpPr>
        <p:sp>
          <p:nvSpPr>
            <p:cNvPr id="3" name="TextBox 3"/>
            <p:cNvSpPr txBox="1"/>
            <p:nvPr/>
          </p:nvSpPr>
          <p:spPr>
            <a:xfrm>
              <a:off x="0" y="28575"/>
              <a:ext cx="12748042" cy="3858982"/>
            </a:xfrm>
            <a:prstGeom prst="rect">
              <a:avLst/>
            </a:prstGeom>
          </p:spPr>
          <p:txBody>
            <a:bodyPr lIns="0" tIns="0" rIns="0" bIns="0" rtlCol="0" anchor="t">
              <a:spAutoFit/>
            </a:bodyPr>
            <a:lstStyle/>
            <a:p>
              <a:pPr>
                <a:lnSpc>
                  <a:spcPts val="5723"/>
                </a:lnSpc>
              </a:pPr>
              <a:endParaRPr/>
            </a:p>
            <a:p>
              <a:pPr>
                <a:lnSpc>
                  <a:spcPts val="5723"/>
                </a:lnSpc>
              </a:pPr>
              <a:endParaRPr/>
            </a:p>
            <a:p>
              <a:pPr>
                <a:lnSpc>
                  <a:spcPts val="5723"/>
                </a:lnSpc>
              </a:pPr>
              <a:endParaRPr/>
            </a:p>
            <a:p>
              <a:pPr algn="ctr">
                <a:lnSpc>
                  <a:spcPts val="5723"/>
                </a:lnSpc>
              </a:pPr>
              <a:r>
                <a:rPr lang="en-US" sz="4977">
                  <a:solidFill>
                    <a:srgbClr val="7B2225"/>
                  </a:solidFill>
                  <a:latin typeface="Libre Baskerville"/>
                </a:rPr>
                <a:t>EVLİLİK</a:t>
              </a:r>
            </a:p>
          </p:txBody>
        </p:sp>
        <p:sp>
          <p:nvSpPr>
            <p:cNvPr id="4" name="TextBox 4"/>
            <p:cNvSpPr txBox="1"/>
            <p:nvPr/>
          </p:nvSpPr>
          <p:spPr>
            <a:xfrm>
              <a:off x="0" y="6352746"/>
              <a:ext cx="12748042" cy="5901055"/>
            </a:xfrm>
            <a:prstGeom prst="rect">
              <a:avLst/>
            </a:prstGeom>
          </p:spPr>
          <p:txBody>
            <a:bodyPr lIns="0" tIns="0" rIns="0" bIns="0" rtlCol="0" anchor="t">
              <a:spAutoFit/>
            </a:bodyPr>
            <a:lstStyle/>
            <a:p>
              <a:pPr algn="l">
                <a:lnSpc>
                  <a:spcPts val="5039"/>
                </a:lnSpc>
              </a:pPr>
              <a:r>
                <a:rPr lang="en-US" sz="3599" spc="53">
                  <a:solidFill>
                    <a:srgbClr val="7B2225"/>
                  </a:solidFill>
                  <a:latin typeface="Assistant Regular"/>
                </a:rPr>
                <a:t>Evlilik birey için yalnızca sırası gelen bir aşama veya neslin devamını sağlayan bir kurum değildir. Bireyleri evliliğe götüren sevgi,</a:t>
              </a:r>
            </a:p>
            <a:p>
              <a:pPr algn="l">
                <a:lnSpc>
                  <a:spcPts val="5039"/>
                </a:lnSpc>
              </a:pPr>
              <a:r>
                <a:rPr lang="en-US" sz="3599" spc="53">
                  <a:solidFill>
                    <a:srgbClr val="7B2225"/>
                  </a:solidFill>
                  <a:latin typeface="Assistant Regular"/>
                </a:rPr>
                <a:t>saygı, anlayış bağı ile kurulan, ailesinden aldığı değerlerle kendi değerlerini bütünleştirerek hayatı beraber sürdürmek istediği kişiyi seçme kararını verebilmektir.</a:t>
              </a:r>
            </a:p>
          </p:txBody>
        </p:sp>
        <p:sp>
          <p:nvSpPr>
            <p:cNvPr id="5" name="TextBox 5"/>
            <p:cNvSpPr txBox="1"/>
            <p:nvPr/>
          </p:nvSpPr>
          <p:spPr>
            <a:xfrm>
              <a:off x="0" y="4719859"/>
              <a:ext cx="12748042" cy="800584"/>
            </a:xfrm>
            <a:prstGeom prst="rect">
              <a:avLst/>
            </a:prstGeom>
          </p:spPr>
          <p:txBody>
            <a:bodyPr lIns="0" tIns="0" rIns="0" bIns="0" rtlCol="0" anchor="t">
              <a:spAutoFit/>
            </a:bodyPr>
            <a:lstStyle/>
            <a:p>
              <a:pPr algn="l">
                <a:lnSpc>
                  <a:spcPts val="5129"/>
                </a:lnSpc>
              </a:pPr>
              <a:endParaRPr/>
            </a:p>
          </p:txBody>
        </p:sp>
      </p:grpSp>
      <p:sp>
        <p:nvSpPr>
          <p:cNvPr id="6" name="TextBox 6"/>
          <p:cNvSpPr txBox="1"/>
          <p:nvPr/>
        </p:nvSpPr>
        <p:spPr>
          <a:xfrm>
            <a:off x="1028700" y="9577489"/>
            <a:ext cx="883198" cy="352222"/>
          </a:xfrm>
          <a:prstGeom prst="rect">
            <a:avLst/>
          </a:prstGeom>
        </p:spPr>
        <p:txBody>
          <a:bodyPr lIns="0" tIns="0" rIns="0" bIns="0" rtlCol="0" anchor="t">
            <a:spAutoFit/>
          </a:bodyPr>
          <a:lstStyle/>
          <a:p>
            <a:pPr>
              <a:lnSpc>
                <a:spcPts val="2940"/>
              </a:lnSpc>
            </a:pPr>
            <a:r>
              <a:rPr lang="en-US" sz="2100">
                <a:solidFill>
                  <a:srgbClr val="EDE8E7"/>
                </a:solidFill>
                <a:latin typeface="Assistant Regular"/>
              </a:rPr>
              <a:t>01</a:t>
            </a:r>
          </a:p>
        </p:txBody>
      </p:sp>
      <p:sp>
        <p:nvSpPr>
          <p:cNvPr id="7" name="AutoShape 7"/>
          <p:cNvSpPr/>
          <p:nvPr/>
        </p:nvSpPr>
        <p:spPr>
          <a:xfrm>
            <a:off x="0" y="9258300"/>
            <a:ext cx="18437556" cy="1028700"/>
          </a:xfrm>
          <a:prstGeom prst="rect">
            <a:avLst/>
          </a:prstGeom>
          <a:solidFill>
            <a:srgbClr val="7B2225"/>
          </a:solidFill>
        </p:spPr>
      </p:sp>
      <p:sp>
        <p:nvSpPr>
          <p:cNvPr id="8" name="AutoShape 8"/>
          <p:cNvSpPr/>
          <p:nvPr/>
        </p:nvSpPr>
        <p:spPr>
          <a:xfrm>
            <a:off x="1771816" y="9767765"/>
            <a:ext cx="9270403" cy="9866"/>
          </a:xfrm>
          <a:prstGeom prst="rect">
            <a:avLst/>
          </a:prstGeom>
          <a:solidFill>
            <a:srgbClr val="EDE8E7"/>
          </a:solidFill>
        </p:spPr>
      </p:sp>
      <p:pic>
        <p:nvPicPr>
          <p:cNvPr id="9" name="Picture 9"/>
          <p:cNvPicPr>
            <a:picLocks noChangeAspect="1"/>
          </p:cNvPicPr>
          <p:nvPr/>
        </p:nvPicPr>
        <p:blipFill>
          <a:blip r:embed="rId2" cstate="print"/>
          <a:srcRect t="5271" b="5271"/>
          <a:stretch>
            <a:fillRect/>
          </a:stretch>
        </p:blipFill>
        <p:spPr>
          <a:xfrm>
            <a:off x="0" y="0"/>
            <a:ext cx="6968999" cy="936834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8E7"/>
        </a:solidFill>
        <a:effectLst/>
      </p:bgPr>
    </p:bg>
    <p:spTree>
      <p:nvGrpSpPr>
        <p:cNvPr id="1" name=""/>
        <p:cNvGrpSpPr/>
        <p:nvPr/>
      </p:nvGrpSpPr>
      <p:grpSpPr>
        <a:xfrm>
          <a:off x="0" y="0"/>
          <a:ext cx="0" cy="0"/>
          <a:chOff x="0" y="0"/>
          <a:chExt cx="0" cy="0"/>
        </a:xfrm>
      </p:grpSpPr>
      <p:sp>
        <p:nvSpPr>
          <p:cNvPr id="2" name="AutoShape 2"/>
          <p:cNvSpPr/>
          <p:nvPr/>
        </p:nvSpPr>
        <p:spPr>
          <a:xfrm>
            <a:off x="0" y="9258300"/>
            <a:ext cx="18437556" cy="1028700"/>
          </a:xfrm>
          <a:prstGeom prst="rect">
            <a:avLst/>
          </a:prstGeom>
          <a:solidFill>
            <a:srgbClr val="7B2225"/>
          </a:solidFill>
        </p:spPr>
      </p:sp>
      <p:sp>
        <p:nvSpPr>
          <p:cNvPr id="3" name="TextBox 3"/>
          <p:cNvSpPr txBox="1"/>
          <p:nvPr/>
        </p:nvSpPr>
        <p:spPr>
          <a:xfrm>
            <a:off x="9786007" y="1795444"/>
            <a:ext cx="7473293" cy="4939030"/>
          </a:xfrm>
          <a:prstGeom prst="rect">
            <a:avLst/>
          </a:prstGeom>
        </p:spPr>
        <p:txBody>
          <a:bodyPr lIns="0" tIns="0" rIns="0" bIns="0" rtlCol="0" anchor="t">
            <a:spAutoFit/>
          </a:bodyPr>
          <a:lstStyle/>
          <a:p>
            <a:pPr algn="l">
              <a:lnSpc>
                <a:spcPts val="3919"/>
              </a:lnSpc>
            </a:pPr>
            <a:r>
              <a:rPr lang="en-US" sz="2800" spc="42">
                <a:solidFill>
                  <a:srgbClr val="7B2225"/>
                </a:solidFill>
                <a:latin typeface="Assistant Regular"/>
              </a:rPr>
              <a:t>-Sağlıklı bir evlilik kararı, çiftlerin birbiriyle evlenmek için uygun olup olmadığına karar vermesiyle başlamalıdır. </a:t>
            </a:r>
          </a:p>
          <a:p>
            <a:pPr algn="l">
              <a:lnSpc>
                <a:spcPts val="3919"/>
              </a:lnSpc>
            </a:pPr>
            <a:r>
              <a:rPr lang="en-US" sz="2800" spc="42">
                <a:solidFill>
                  <a:srgbClr val="7B2225"/>
                </a:solidFill>
                <a:latin typeface="Assistant Regular"/>
              </a:rPr>
              <a:t>Sevme ve sevilme ihtiyacı, eşlerin biyolojik, sosyal ve ruhsal gereksinimleri, dünyaya yeni</a:t>
            </a:r>
          </a:p>
          <a:p>
            <a:pPr algn="l">
              <a:lnSpc>
                <a:spcPts val="3919"/>
              </a:lnSpc>
            </a:pPr>
            <a:r>
              <a:rPr lang="en-US" sz="2800" spc="42">
                <a:solidFill>
                  <a:srgbClr val="7B2225"/>
                </a:solidFill>
                <a:latin typeface="Assistant Regular"/>
              </a:rPr>
              <a:t>nesiller getirme, birlikte güven içinde yaşama ve korunma duygusu, dayanışma duygusunu hissetme, geleceğe güvenle bakabilme, yaşamın düzenlenmesi gibi beklentiler evlilik kararının verilmesini sağlamalıdır.</a:t>
            </a:r>
          </a:p>
        </p:txBody>
      </p:sp>
      <p:grpSp>
        <p:nvGrpSpPr>
          <p:cNvPr id="4" name="Group 4"/>
          <p:cNvGrpSpPr/>
          <p:nvPr/>
        </p:nvGrpSpPr>
        <p:grpSpPr>
          <a:xfrm>
            <a:off x="1028700" y="1719244"/>
            <a:ext cx="8190078" cy="5785167"/>
            <a:chOff x="0" y="0"/>
            <a:chExt cx="10920104" cy="7713556"/>
          </a:xfrm>
        </p:grpSpPr>
        <p:sp>
          <p:nvSpPr>
            <p:cNvPr id="5" name="TextBox 5"/>
            <p:cNvSpPr txBox="1"/>
            <p:nvPr/>
          </p:nvSpPr>
          <p:spPr>
            <a:xfrm>
              <a:off x="0" y="19050"/>
              <a:ext cx="10908974" cy="6518910"/>
            </a:xfrm>
            <a:prstGeom prst="rect">
              <a:avLst/>
            </a:prstGeom>
          </p:spPr>
          <p:txBody>
            <a:bodyPr lIns="0" tIns="0" rIns="0" bIns="0" rtlCol="0" anchor="t">
              <a:spAutoFit/>
            </a:bodyPr>
            <a:lstStyle/>
            <a:p>
              <a:pPr algn="l">
                <a:lnSpc>
                  <a:spcPts val="4830"/>
                </a:lnSpc>
              </a:pPr>
              <a:r>
                <a:rPr lang="en-US" sz="4200">
                  <a:solidFill>
                    <a:srgbClr val="7B2225"/>
                  </a:solidFill>
                  <a:latin typeface="Libre Baskerville"/>
                </a:rPr>
                <a:t>Kişi </a:t>
              </a:r>
              <a:r>
                <a:rPr lang="en-US" sz="4200">
                  <a:solidFill>
                    <a:srgbClr val="7B2225"/>
                  </a:solidFill>
                  <a:latin typeface="Arimo"/>
                </a:rPr>
                <a:t>aldığı evlilik ka</a:t>
              </a:r>
              <a:r>
                <a:rPr lang="en-US" sz="4200">
                  <a:solidFill>
                    <a:srgbClr val="7B2225"/>
                  </a:solidFill>
                  <a:latin typeface="Libre Baskerville"/>
                </a:rPr>
                <a:t>rarıyla hayatının bundan sonraki kısmını kiminle ve nasıl</a:t>
              </a:r>
            </a:p>
            <a:p>
              <a:pPr algn="l">
                <a:lnSpc>
                  <a:spcPts val="4830"/>
                </a:lnSpc>
              </a:pPr>
              <a:r>
                <a:rPr lang="en-US" sz="4200">
                  <a:solidFill>
                    <a:srgbClr val="7B2225"/>
                  </a:solidFill>
                  <a:latin typeface="Libre Baskerville"/>
                </a:rPr>
                <a:t>geçireceğine, kendisini bekleyen sorumluluklarına, çocuklarının anne/babasının</a:t>
              </a:r>
            </a:p>
            <a:p>
              <a:pPr algn="l">
                <a:lnSpc>
                  <a:spcPts val="4830"/>
                </a:lnSpc>
              </a:pPr>
              <a:r>
                <a:rPr lang="en-US" sz="4200">
                  <a:solidFill>
                    <a:srgbClr val="7B2225"/>
                  </a:solidFill>
                  <a:latin typeface="Libre Baskerville"/>
                </a:rPr>
                <a:t>kim olacağına karar vermektedir.</a:t>
              </a:r>
            </a:p>
          </p:txBody>
        </p:sp>
        <p:sp>
          <p:nvSpPr>
            <p:cNvPr id="6" name="TextBox 6"/>
            <p:cNvSpPr txBox="1"/>
            <p:nvPr/>
          </p:nvSpPr>
          <p:spPr>
            <a:xfrm>
              <a:off x="0" y="7015479"/>
              <a:ext cx="10920104" cy="698077"/>
            </a:xfrm>
            <a:prstGeom prst="rect">
              <a:avLst/>
            </a:prstGeom>
          </p:spPr>
          <p:txBody>
            <a:bodyPr lIns="0" tIns="0" rIns="0" bIns="0" rtlCol="0" anchor="t">
              <a:spAutoFit/>
            </a:bodyPr>
            <a:lstStyle/>
            <a:p>
              <a:pPr algn="l">
                <a:lnSpc>
                  <a:spcPts val="4480"/>
                </a:lnSpc>
              </a:pPr>
              <a:endParaRPr/>
            </a:p>
          </p:txBody>
        </p:sp>
      </p:grpSp>
      <p:sp>
        <p:nvSpPr>
          <p:cNvPr id="7" name="AutoShape 7"/>
          <p:cNvSpPr/>
          <p:nvPr/>
        </p:nvSpPr>
        <p:spPr>
          <a:xfrm>
            <a:off x="1771816" y="9767765"/>
            <a:ext cx="9270403" cy="9866"/>
          </a:xfrm>
          <a:prstGeom prst="rect">
            <a:avLst/>
          </a:prstGeom>
          <a:solidFill>
            <a:srgbClr val="EDE8E7"/>
          </a:solidFill>
        </p:spPr>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DE8E7"/>
        </a:solidFill>
        <a:effectLst/>
      </p:bgPr>
    </p:bg>
    <p:spTree>
      <p:nvGrpSpPr>
        <p:cNvPr id="1" name=""/>
        <p:cNvGrpSpPr/>
        <p:nvPr/>
      </p:nvGrpSpPr>
      <p:grpSpPr>
        <a:xfrm>
          <a:off x="0" y="0"/>
          <a:ext cx="0" cy="0"/>
          <a:chOff x="0" y="0"/>
          <a:chExt cx="0" cy="0"/>
        </a:xfrm>
      </p:grpSpPr>
      <p:sp>
        <p:nvSpPr>
          <p:cNvPr id="2" name="TextBox 2"/>
          <p:cNvSpPr txBox="1"/>
          <p:nvPr/>
        </p:nvSpPr>
        <p:spPr>
          <a:xfrm>
            <a:off x="3620502" y="5578317"/>
            <a:ext cx="14053789" cy="1471930"/>
          </a:xfrm>
          <a:prstGeom prst="rect">
            <a:avLst/>
          </a:prstGeom>
        </p:spPr>
        <p:txBody>
          <a:bodyPr lIns="0" tIns="0" rIns="0" bIns="0" rtlCol="0" anchor="t">
            <a:spAutoFit/>
          </a:bodyPr>
          <a:lstStyle/>
          <a:p>
            <a:pPr>
              <a:lnSpc>
                <a:spcPts val="3919"/>
              </a:lnSpc>
            </a:pPr>
            <a:r>
              <a:rPr lang="en-US" sz="2800" spc="280">
                <a:solidFill>
                  <a:srgbClr val="7B2225"/>
                </a:solidFill>
                <a:latin typeface="Assistant Regular"/>
              </a:rPr>
              <a:t>EVLENMENIN YASAL OLARAK GEÇERLI SAYILABILMESI IÇIN EVLENECEK OLAN KIMSELERDEN KANUNLA BELIRLENMIŞ YAŞI TAMAMLAMA ZORUNLULUĞU</a:t>
            </a:r>
          </a:p>
          <a:p>
            <a:pPr>
              <a:lnSpc>
                <a:spcPts val="3919"/>
              </a:lnSpc>
            </a:pPr>
            <a:r>
              <a:rPr lang="en-US" sz="2800" spc="280">
                <a:solidFill>
                  <a:srgbClr val="7B2225"/>
                </a:solidFill>
                <a:latin typeface="Assistant Regular"/>
              </a:rPr>
              <a:t>VARDIR.</a:t>
            </a:r>
          </a:p>
        </p:txBody>
      </p:sp>
      <p:sp>
        <p:nvSpPr>
          <p:cNvPr id="3" name="TextBox 3"/>
          <p:cNvSpPr txBox="1"/>
          <p:nvPr/>
        </p:nvSpPr>
        <p:spPr>
          <a:xfrm rot="-276040">
            <a:off x="2112365" y="1736658"/>
            <a:ext cx="14206847" cy="2444175"/>
          </a:xfrm>
          <a:prstGeom prst="rect">
            <a:avLst/>
          </a:prstGeom>
        </p:spPr>
        <p:txBody>
          <a:bodyPr lIns="0" tIns="0" rIns="0" bIns="0" rtlCol="0" anchor="t">
            <a:spAutoFit/>
          </a:bodyPr>
          <a:lstStyle/>
          <a:p>
            <a:pPr algn="l">
              <a:lnSpc>
                <a:spcPts val="6545"/>
              </a:lnSpc>
            </a:pPr>
            <a:r>
              <a:rPr lang="en-US" sz="4675">
                <a:solidFill>
                  <a:srgbClr val="7B2225"/>
                </a:solidFill>
                <a:latin typeface="Libre Baskerville"/>
              </a:rPr>
              <a:t>Evliliğin </a:t>
            </a:r>
            <a:r>
              <a:rPr lang="en-US" sz="4675">
                <a:solidFill>
                  <a:srgbClr val="7B2225"/>
                </a:solidFill>
                <a:latin typeface="Libre Baskerville Italics"/>
              </a:rPr>
              <a:t>hukuka ve topluma</a:t>
            </a:r>
            <a:r>
              <a:rPr lang="en-US" sz="4675">
                <a:solidFill>
                  <a:srgbClr val="7B2225"/>
                </a:solidFill>
                <a:latin typeface="Libre Baskerville"/>
              </a:rPr>
              <a:t> uygun olması beklenirken, bireylerin özgür iradeleriyle bu seçimi yapması gerekmektedir. </a:t>
            </a:r>
          </a:p>
        </p:txBody>
      </p:sp>
      <p:sp>
        <p:nvSpPr>
          <p:cNvPr id="4" name="AutoShape 4"/>
          <p:cNvSpPr/>
          <p:nvPr/>
        </p:nvSpPr>
        <p:spPr>
          <a:xfrm>
            <a:off x="0" y="9258300"/>
            <a:ext cx="18437556" cy="1028700"/>
          </a:xfrm>
          <a:prstGeom prst="rect">
            <a:avLst/>
          </a:prstGeom>
          <a:solidFill>
            <a:srgbClr val="993030"/>
          </a:solidFill>
        </p:spPr>
      </p:sp>
      <p:sp>
        <p:nvSpPr>
          <p:cNvPr id="5" name="AutoShape 5"/>
          <p:cNvSpPr/>
          <p:nvPr/>
        </p:nvSpPr>
        <p:spPr>
          <a:xfrm>
            <a:off x="1771816" y="9767765"/>
            <a:ext cx="9270403" cy="9866"/>
          </a:xfrm>
          <a:prstGeom prst="rect">
            <a:avLst/>
          </a:prstGeom>
          <a:solidFill>
            <a:srgbClr val="FFFFFF"/>
          </a:solidFill>
        </p:spPr>
      </p:sp>
      <p:pic>
        <p:nvPicPr>
          <p:cNvPr id="6" name="Picture 6"/>
          <p:cNvPicPr>
            <a:picLocks noChangeAspect="1"/>
          </p:cNvPicPr>
          <p:nvPr/>
        </p:nvPicPr>
        <p:blipFill>
          <a:blip r:embed="rId2" cstate="print"/>
          <a:srcRect/>
          <a:stretch>
            <a:fillRect/>
          </a:stretch>
        </p:blipFill>
        <p:spPr>
          <a:xfrm>
            <a:off x="17674291" y="389148"/>
            <a:ext cx="153058" cy="250403"/>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8E7"/>
        </a:solidFill>
        <a:effectLst/>
      </p:bgPr>
    </p:bg>
    <p:spTree>
      <p:nvGrpSpPr>
        <p:cNvPr id="1" name=""/>
        <p:cNvGrpSpPr/>
        <p:nvPr/>
      </p:nvGrpSpPr>
      <p:grpSpPr>
        <a:xfrm>
          <a:off x="0" y="0"/>
          <a:ext cx="0" cy="0"/>
          <a:chOff x="0" y="0"/>
          <a:chExt cx="0" cy="0"/>
        </a:xfrm>
      </p:grpSpPr>
      <p:sp>
        <p:nvSpPr>
          <p:cNvPr id="2" name="TextBox 2"/>
          <p:cNvSpPr txBox="1"/>
          <p:nvPr/>
        </p:nvSpPr>
        <p:spPr>
          <a:xfrm>
            <a:off x="1028700" y="1898722"/>
            <a:ext cx="16230600" cy="5116785"/>
          </a:xfrm>
          <a:prstGeom prst="rect">
            <a:avLst/>
          </a:prstGeom>
        </p:spPr>
        <p:txBody>
          <a:bodyPr lIns="0" tIns="0" rIns="0" bIns="0" rtlCol="0" anchor="t">
            <a:spAutoFit/>
          </a:bodyPr>
          <a:lstStyle/>
          <a:p>
            <a:pPr algn="ctr">
              <a:lnSpc>
                <a:spcPts val="5723"/>
              </a:lnSpc>
              <a:spcBef>
                <a:spcPct val="0"/>
              </a:spcBef>
            </a:pPr>
            <a:r>
              <a:rPr lang="en-US" sz="4977" dirty="0">
                <a:solidFill>
                  <a:srgbClr val="000000"/>
                </a:solidFill>
                <a:latin typeface="Libre Baskerville"/>
              </a:rPr>
              <a:t>1949 </a:t>
            </a:r>
            <a:r>
              <a:rPr lang="en-US" sz="4977" dirty="0" err="1">
                <a:solidFill>
                  <a:srgbClr val="000000"/>
                </a:solidFill>
                <a:latin typeface="Libre Baskerville"/>
              </a:rPr>
              <a:t>İnsan</a:t>
            </a:r>
            <a:r>
              <a:rPr lang="en-US" sz="4977" dirty="0">
                <a:solidFill>
                  <a:srgbClr val="000000"/>
                </a:solidFill>
                <a:latin typeface="Libre Baskerville"/>
              </a:rPr>
              <a:t> </a:t>
            </a:r>
            <a:r>
              <a:rPr lang="en-US" sz="4977" dirty="0" err="1">
                <a:solidFill>
                  <a:srgbClr val="000000"/>
                </a:solidFill>
                <a:latin typeface="Libre Baskerville"/>
              </a:rPr>
              <a:t>Hakları</a:t>
            </a:r>
            <a:r>
              <a:rPr lang="en-US" sz="4977" dirty="0">
                <a:solidFill>
                  <a:srgbClr val="000000"/>
                </a:solidFill>
                <a:latin typeface="Libre Baskerville"/>
              </a:rPr>
              <a:t> </a:t>
            </a:r>
            <a:r>
              <a:rPr lang="en-US" sz="4977" dirty="0" err="1">
                <a:solidFill>
                  <a:srgbClr val="000000"/>
                </a:solidFill>
                <a:latin typeface="Libre Baskerville"/>
              </a:rPr>
              <a:t>Evrensel</a:t>
            </a:r>
            <a:r>
              <a:rPr lang="en-US" sz="4977" dirty="0">
                <a:solidFill>
                  <a:srgbClr val="000000"/>
                </a:solidFill>
                <a:latin typeface="Libre Baskerville"/>
              </a:rPr>
              <a:t> </a:t>
            </a:r>
            <a:r>
              <a:rPr lang="en-US" sz="4977" dirty="0" err="1">
                <a:solidFill>
                  <a:srgbClr val="000000"/>
                </a:solidFill>
                <a:latin typeface="Libre Baskerville"/>
              </a:rPr>
              <a:t>Beyannamesi</a:t>
            </a:r>
            <a:r>
              <a:rPr lang="en-US" sz="4977" dirty="0">
                <a:solidFill>
                  <a:srgbClr val="000000"/>
                </a:solidFill>
                <a:latin typeface="Libre Baskerville"/>
              </a:rPr>
              <a:t> </a:t>
            </a:r>
            <a:r>
              <a:rPr lang="en-US" sz="4977" dirty="0" err="1">
                <a:solidFill>
                  <a:srgbClr val="000000"/>
                </a:solidFill>
                <a:latin typeface="Libre Baskerville"/>
              </a:rPr>
              <a:t>ve</a:t>
            </a:r>
            <a:r>
              <a:rPr lang="en-US" sz="4977" dirty="0">
                <a:solidFill>
                  <a:srgbClr val="000000"/>
                </a:solidFill>
                <a:latin typeface="Libre Baskerville"/>
              </a:rPr>
              <a:t> 1989 </a:t>
            </a:r>
            <a:r>
              <a:rPr lang="en-US" sz="4977" dirty="0" err="1">
                <a:solidFill>
                  <a:srgbClr val="000000"/>
                </a:solidFill>
                <a:latin typeface="Libre Baskerville"/>
              </a:rPr>
              <a:t>Çocuk</a:t>
            </a:r>
            <a:r>
              <a:rPr lang="en-US" sz="4977" dirty="0">
                <a:solidFill>
                  <a:srgbClr val="000000"/>
                </a:solidFill>
                <a:latin typeface="Libre Baskerville"/>
              </a:rPr>
              <a:t> </a:t>
            </a:r>
            <a:r>
              <a:rPr lang="en-US" sz="4977" dirty="0" err="1">
                <a:solidFill>
                  <a:srgbClr val="000000"/>
                </a:solidFill>
                <a:latin typeface="Libre Baskerville"/>
              </a:rPr>
              <a:t>Hakları</a:t>
            </a:r>
            <a:r>
              <a:rPr lang="en-US" sz="4977" dirty="0">
                <a:solidFill>
                  <a:srgbClr val="000000"/>
                </a:solidFill>
                <a:latin typeface="Libre Baskerville"/>
              </a:rPr>
              <a:t> </a:t>
            </a:r>
            <a:r>
              <a:rPr lang="en-US" sz="4977" dirty="0" err="1">
                <a:solidFill>
                  <a:srgbClr val="000000"/>
                </a:solidFill>
                <a:latin typeface="Libre Baskerville"/>
              </a:rPr>
              <a:t>Sözleşmesi</a:t>
            </a:r>
            <a:r>
              <a:rPr lang="en-US" sz="4977" dirty="0">
                <a:solidFill>
                  <a:srgbClr val="000000"/>
                </a:solidFill>
                <a:latin typeface="Libre Baskerville"/>
              </a:rPr>
              <a:t> </a:t>
            </a:r>
            <a:r>
              <a:rPr lang="en-US" sz="4977" dirty="0" err="1">
                <a:solidFill>
                  <a:srgbClr val="000000"/>
                </a:solidFill>
                <a:latin typeface="Libre Baskerville"/>
              </a:rPr>
              <a:t>gibi</a:t>
            </a:r>
            <a:r>
              <a:rPr lang="en-US" sz="4977" dirty="0">
                <a:solidFill>
                  <a:srgbClr val="000000"/>
                </a:solidFill>
                <a:latin typeface="Libre Baskerville"/>
              </a:rPr>
              <a:t> </a:t>
            </a:r>
            <a:r>
              <a:rPr lang="en-US" sz="4977" dirty="0" err="1">
                <a:solidFill>
                  <a:srgbClr val="000000"/>
                </a:solidFill>
                <a:latin typeface="Libre Baskerville"/>
              </a:rPr>
              <a:t>uluslararası</a:t>
            </a:r>
            <a:r>
              <a:rPr lang="en-US" sz="4977" dirty="0">
                <a:solidFill>
                  <a:srgbClr val="000000"/>
                </a:solidFill>
                <a:latin typeface="Libre Baskerville"/>
              </a:rPr>
              <a:t> </a:t>
            </a:r>
            <a:r>
              <a:rPr lang="en-US" sz="4977" dirty="0" err="1" smtClean="0">
                <a:solidFill>
                  <a:srgbClr val="000000"/>
                </a:solidFill>
                <a:latin typeface="Libre Baskerville"/>
              </a:rPr>
              <a:t>anlaşmalar</a:t>
            </a:r>
            <a:r>
              <a:rPr lang="tr-TR" sz="4977" dirty="0" smtClean="0">
                <a:solidFill>
                  <a:srgbClr val="000000"/>
                </a:solidFill>
                <a:latin typeface="Libre Baskerville"/>
              </a:rPr>
              <a:t>a göre</a:t>
            </a:r>
            <a:r>
              <a:rPr lang="en-US" sz="4977" dirty="0">
                <a:solidFill>
                  <a:srgbClr val="000000"/>
                </a:solidFill>
                <a:latin typeface="Libre Baskerville"/>
              </a:rPr>
              <a:t> </a:t>
            </a:r>
            <a:r>
              <a:rPr lang="en-US" sz="4977" dirty="0" err="1">
                <a:solidFill>
                  <a:srgbClr val="000000"/>
                </a:solidFill>
                <a:latin typeface="Libre Baskerville"/>
              </a:rPr>
              <a:t>onsekiz</a:t>
            </a:r>
            <a:r>
              <a:rPr lang="en-US" sz="4977" dirty="0">
                <a:solidFill>
                  <a:srgbClr val="000000"/>
                </a:solidFill>
                <a:latin typeface="Libre Baskerville"/>
              </a:rPr>
              <a:t> </a:t>
            </a:r>
            <a:r>
              <a:rPr lang="en-US" sz="4977" dirty="0" err="1">
                <a:solidFill>
                  <a:srgbClr val="000000"/>
                </a:solidFill>
                <a:latin typeface="Libre Baskerville"/>
              </a:rPr>
              <a:t>yaşına</a:t>
            </a:r>
            <a:r>
              <a:rPr lang="en-US" sz="4977" dirty="0">
                <a:solidFill>
                  <a:srgbClr val="000000"/>
                </a:solidFill>
                <a:latin typeface="Libre Baskerville"/>
              </a:rPr>
              <a:t> </a:t>
            </a:r>
            <a:r>
              <a:rPr lang="en-US" sz="4977" dirty="0" err="1">
                <a:solidFill>
                  <a:srgbClr val="000000"/>
                </a:solidFill>
                <a:latin typeface="Libre Baskerville"/>
              </a:rPr>
              <a:t>kadar</a:t>
            </a:r>
            <a:r>
              <a:rPr lang="en-US" sz="4977" dirty="0">
                <a:solidFill>
                  <a:srgbClr val="000000"/>
                </a:solidFill>
                <a:latin typeface="Libre Baskerville"/>
              </a:rPr>
              <a:t> her </a:t>
            </a:r>
            <a:r>
              <a:rPr lang="en-US" sz="4977" dirty="0" err="1">
                <a:solidFill>
                  <a:srgbClr val="000000"/>
                </a:solidFill>
                <a:latin typeface="Libre Baskerville"/>
              </a:rPr>
              <a:t>insan</a:t>
            </a:r>
            <a:r>
              <a:rPr lang="en-US" sz="4977" dirty="0">
                <a:solidFill>
                  <a:srgbClr val="000000"/>
                </a:solidFill>
                <a:latin typeface="Libre Baskerville"/>
              </a:rPr>
              <a:t> </a:t>
            </a:r>
            <a:r>
              <a:rPr lang="en-US" sz="4977" dirty="0" err="1">
                <a:solidFill>
                  <a:srgbClr val="000000"/>
                </a:solidFill>
                <a:latin typeface="Libre Baskerville"/>
              </a:rPr>
              <a:t>çocuk</a:t>
            </a:r>
            <a:r>
              <a:rPr lang="en-US" sz="4977" dirty="0">
                <a:solidFill>
                  <a:srgbClr val="000000"/>
                </a:solidFill>
                <a:latin typeface="Libre Baskerville"/>
              </a:rPr>
              <a:t> </a:t>
            </a:r>
            <a:r>
              <a:rPr lang="en-US" sz="4977" dirty="0" err="1" smtClean="0">
                <a:solidFill>
                  <a:srgbClr val="000000"/>
                </a:solidFill>
                <a:latin typeface="Libre Baskerville"/>
              </a:rPr>
              <a:t>sayılır</a:t>
            </a:r>
            <a:r>
              <a:rPr lang="tr-TR" sz="4977" dirty="0" smtClean="0">
                <a:solidFill>
                  <a:srgbClr val="000000"/>
                </a:solidFill>
                <a:latin typeface="Libre Baskerville"/>
              </a:rPr>
              <a:t>.</a:t>
            </a:r>
            <a:r>
              <a:rPr lang="en-US" sz="4977" dirty="0" smtClean="0">
                <a:solidFill>
                  <a:srgbClr val="000000"/>
                </a:solidFill>
                <a:latin typeface="Libre Baskerville"/>
              </a:rPr>
              <a:t> </a:t>
            </a:r>
            <a:r>
              <a:rPr lang="tr-TR" sz="4977" dirty="0" smtClean="0">
                <a:solidFill>
                  <a:srgbClr val="000000"/>
                </a:solidFill>
                <a:latin typeface="Libre Baskerville"/>
              </a:rPr>
              <a:t>Ülkemizin de dahil olduğu </a:t>
            </a:r>
            <a:r>
              <a:rPr lang="tr-TR" sz="4977" dirty="0">
                <a:solidFill>
                  <a:srgbClr val="000000"/>
                </a:solidFill>
                <a:latin typeface="Libre Baskerville"/>
              </a:rPr>
              <a:t>u</a:t>
            </a:r>
            <a:r>
              <a:rPr lang="en-US" sz="4977" dirty="0" err="1" smtClean="0">
                <a:solidFill>
                  <a:srgbClr val="000000"/>
                </a:solidFill>
                <a:latin typeface="Libre Baskerville"/>
              </a:rPr>
              <a:t>luslararası</a:t>
            </a:r>
            <a:r>
              <a:rPr lang="en-US" sz="4977" dirty="0" smtClean="0">
                <a:solidFill>
                  <a:srgbClr val="000000"/>
                </a:solidFill>
                <a:latin typeface="Libre Baskerville"/>
              </a:rPr>
              <a:t> </a:t>
            </a:r>
            <a:r>
              <a:rPr lang="en-US" sz="4977" dirty="0" err="1">
                <a:solidFill>
                  <a:srgbClr val="000000"/>
                </a:solidFill>
                <a:latin typeface="Libre Baskerville"/>
              </a:rPr>
              <a:t>anlaşmalarda</a:t>
            </a:r>
            <a:r>
              <a:rPr lang="en-US" sz="4977" dirty="0">
                <a:solidFill>
                  <a:srgbClr val="000000"/>
                </a:solidFill>
                <a:latin typeface="Libre Baskerville"/>
              </a:rPr>
              <a:t> </a:t>
            </a:r>
            <a:r>
              <a:rPr lang="en-US" sz="4977" dirty="0" err="1">
                <a:solidFill>
                  <a:srgbClr val="000000"/>
                </a:solidFill>
                <a:latin typeface="Libre Baskerville"/>
              </a:rPr>
              <a:t>belirtilen</a:t>
            </a:r>
            <a:r>
              <a:rPr lang="en-US" sz="4977" dirty="0">
                <a:solidFill>
                  <a:srgbClr val="000000"/>
                </a:solidFill>
                <a:latin typeface="Libre Baskerville"/>
              </a:rPr>
              <a:t> </a:t>
            </a:r>
            <a:r>
              <a:rPr lang="en-US" sz="4977" dirty="0" err="1">
                <a:solidFill>
                  <a:srgbClr val="000000"/>
                </a:solidFill>
                <a:latin typeface="Libre Baskerville"/>
              </a:rPr>
              <a:t>standartlarda</a:t>
            </a:r>
            <a:r>
              <a:rPr lang="en-US" sz="4977" dirty="0">
                <a:solidFill>
                  <a:srgbClr val="000000"/>
                </a:solidFill>
                <a:latin typeface="Libre Baskerville"/>
              </a:rPr>
              <a:t> 18 </a:t>
            </a:r>
            <a:r>
              <a:rPr lang="en-US" sz="4977" dirty="0" err="1">
                <a:solidFill>
                  <a:srgbClr val="000000"/>
                </a:solidFill>
                <a:latin typeface="Libre Baskerville"/>
              </a:rPr>
              <a:t>yaşın</a:t>
            </a:r>
            <a:r>
              <a:rPr lang="en-US" sz="4977" dirty="0">
                <a:solidFill>
                  <a:srgbClr val="000000"/>
                </a:solidFill>
                <a:latin typeface="Libre Baskerville"/>
              </a:rPr>
              <a:t> </a:t>
            </a:r>
            <a:r>
              <a:rPr lang="en-US" sz="4977" dirty="0" err="1">
                <a:solidFill>
                  <a:srgbClr val="000000"/>
                </a:solidFill>
                <a:latin typeface="Libre Baskerville"/>
              </a:rPr>
              <a:t>altında</a:t>
            </a:r>
            <a:r>
              <a:rPr lang="en-US" sz="4977" dirty="0">
                <a:solidFill>
                  <a:srgbClr val="000000"/>
                </a:solidFill>
                <a:latin typeface="Libre Baskerville"/>
              </a:rPr>
              <a:t> </a:t>
            </a:r>
            <a:r>
              <a:rPr lang="en-US" sz="4977" dirty="0" err="1">
                <a:solidFill>
                  <a:srgbClr val="000000"/>
                </a:solidFill>
                <a:latin typeface="Libre Baskerville"/>
              </a:rPr>
              <a:t>yapılan</a:t>
            </a:r>
            <a:r>
              <a:rPr lang="en-US" sz="4977" dirty="0">
                <a:solidFill>
                  <a:srgbClr val="000000"/>
                </a:solidFill>
                <a:latin typeface="Libre Baskerville"/>
              </a:rPr>
              <a:t> her </a:t>
            </a:r>
            <a:r>
              <a:rPr lang="en-US" sz="4977" dirty="0" err="1">
                <a:solidFill>
                  <a:srgbClr val="000000"/>
                </a:solidFill>
                <a:latin typeface="Libre Baskerville"/>
              </a:rPr>
              <a:t>evlilik</a:t>
            </a:r>
            <a:r>
              <a:rPr lang="en-US" sz="4977" dirty="0">
                <a:solidFill>
                  <a:srgbClr val="000000"/>
                </a:solidFill>
                <a:latin typeface="Libre Baskerville"/>
              </a:rPr>
              <a:t> </a:t>
            </a:r>
            <a:r>
              <a:rPr lang="en-US" sz="4977" dirty="0" err="1">
                <a:solidFill>
                  <a:srgbClr val="000000"/>
                </a:solidFill>
                <a:latin typeface="Libre Baskerville"/>
              </a:rPr>
              <a:t>erken</a:t>
            </a:r>
            <a:r>
              <a:rPr lang="en-US" sz="4977" dirty="0">
                <a:solidFill>
                  <a:srgbClr val="000000"/>
                </a:solidFill>
                <a:latin typeface="Libre Baskerville"/>
              </a:rPr>
              <a:t> </a:t>
            </a:r>
            <a:r>
              <a:rPr lang="en-US" sz="4977" dirty="0" err="1" smtClean="0">
                <a:solidFill>
                  <a:srgbClr val="000000"/>
                </a:solidFill>
                <a:latin typeface="Libre Baskerville"/>
              </a:rPr>
              <a:t>evlilik</a:t>
            </a:r>
            <a:r>
              <a:rPr lang="en-US" sz="4977" dirty="0" smtClean="0">
                <a:solidFill>
                  <a:srgbClr val="000000"/>
                </a:solidFill>
                <a:latin typeface="Libre Baskerville"/>
              </a:rPr>
              <a:t> </a:t>
            </a:r>
            <a:r>
              <a:rPr lang="en-US" sz="4977" dirty="0" err="1">
                <a:solidFill>
                  <a:srgbClr val="000000"/>
                </a:solidFill>
                <a:latin typeface="Libre Baskerville"/>
              </a:rPr>
              <a:t>olarak</a:t>
            </a:r>
            <a:r>
              <a:rPr lang="en-US" sz="4977" dirty="0">
                <a:solidFill>
                  <a:srgbClr val="000000"/>
                </a:solidFill>
                <a:latin typeface="Libre Baskerville"/>
              </a:rPr>
              <a:t> </a:t>
            </a:r>
            <a:r>
              <a:rPr lang="en-US" sz="4977" dirty="0" err="1">
                <a:solidFill>
                  <a:srgbClr val="000000"/>
                </a:solidFill>
                <a:latin typeface="Libre Baskerville"/>
              </a:rPr>
              <a:t>belirtilmektedir</a:t>
            </a:r>
            <a:r>
              <a:rPr lang="en-US" sz="4977" dirty="0">
                <a:solidFill>
                  <a:srgbClr val="000000"/>
                </a:solidFill>
                <a:latin typeface="Libre Baskerville"/>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B2225"/>
        </a:solidFill>
        <a:effectLst/>
      </p:bgPr>
    </p:bg>
    <p:spTree>
      <p:nvGrpSpPr>
        <p:cNvPr id="1" name=""/>
        <p:cNvGrpSpPr/>
        <p:nvPr/>
      </p:nvGrpSpPr>
      <p:grpSpPr>
        <a:xfrm>
          <a:off x="0" y="0"/>
          <a:ext cx="0" cy="0"/>
          <a:chOff x="0" y="0"/>
          <a:chExt cx="0" cy="0"/>
        </a:xfrm>
      </p:grpSpPr>
      <p:sp>
        <p:nvSpPr>
          <p:cNvPr id="2" name="AutoShape 2"/>
          <p:cNvSpPr/>
          <p:nvPr/>
        </p:nvSpPr>
        <p:spPr>
          <a:xfrm>
            <a:off x="0" y="9258300"/>
            <a:ext cx="11428194" cy="1028700"/>
          </a:xfrm>
          <a:prstGeom prst="rect">
            <a:avLst/>
          </a:prstGeom>
          <a:solidFill>
            <a:srgbClr val="993030"/>
          </a:solidFill>
        </p:spPr>
      </p:sp>
      <p:sp>
        <p:nvSpPr>
          <p:cNvPr id="3" name="AutoShape 3"/>
          <p:cNvSpPr/>
          <p:nvPr/>
        </p:nvSpPr>
        <p:spPr>
          <a:xfrm>
            <a:off x="1771816" y="9772650"/>
            <a:ext cx="7638333" cy="9525"/>
          </a:xfrm>
          <a:prstGeom prst="rect">
            <a:avLst/>
          </a:prstGeom>
          <a:solidFill>
            <a:srgbClr val="EDE8E7"/>
          </a:solidFill>
        </p:spPr>
      </p:sp>
      <p:sp>
        <p:nvSpPr>
          <p:cNvPr id="4" name="TextBox 4"/>
          <p:cNvSpPr txBox="1"/>
          <p:nvPr/>
        </p:nvSpPr>
        <p:spPr>
          <a:xfrm>
            <a:off x="462735" y="1047750"/>
            <a:ext cx="10256495" cy="3665220"/>
          </a:xfrm>
          <a:prstGeom prst="rect">
            <a:avLst/>
          </a:prstGeom>
        </p:spPr>
        <p:txBody>
          <a:bodyPr lIns="0" tIns="0" rIns="0" bIns="0" rtlCol="0" anchor="t">
            <a:spAutoFit/>
          </a:bodyPr>
          <a:lstStyle/>
          <a:p>
            <a:pPr algn="l">
              <a:lnSpc>
                <a:spcPts val="4830"/>
              </a:lnSpc>
            </a:pPr>
            <a:r>
              <a:rPr lang="en-US" sz="4200">
                <a:solidFill>
                  <a:srgbClr val="EDE8E7"/>
                </a:solidFill>
                <a:latin typeface="Libre Baskerville"/>
              </a:rPr>
              <a:t>Evlenmek için böyle bir yaş sınırının olması bireylerin hem fiziksel açıdan evlenmenin gerektirdiği durumları sağlaması hem de evlilik sorumluluğunu alacak olgunluğa sahip olabilmesi açısından gereklidir.</a:t>
            </a:r>
          </a:p>
        </p:txBody>
      </p:sp>
      <p:grpSp>
        <p:nvGrpSpPr>
          <p:cNvPr id="5" name="Group 5"/>
          <p:cNvGrpSpPr/>
          <p:nvPr/>
        </p:nvGrpSpPr>
        <p:grpSpPr>
          <a:xfrm>
            <a:off x="1028700" y="3905449"/>
            <a:ext cx="8115300" cy="4376572"/>
            <a:chOff x="0" y="0"/>
            <a:chExt cx="10820400" cy="5835430"/>
          </a:xfrm>
        </p:grpSpPr>
        <p:sp>
          <p:nvSpPr>
            <p:cNvPr id="6" name="TextBox 6"/>
            <p:cNvSpPr txBox="1"/>
            <p:nvPr/>
          </p:nvSpPr>
          <p:spPr>
            <a:xfrm>
              <a:off x="0" y="896405"/>
              <a:ext cx="10820400" cy="484293"/>
            </a:xfrm>
            <a:prstGeom prst="rect">
              <a:avLst/>
            </a:prstGeom>
          </p:spPr>
          <p:txBody>
            <a:bodyPr lIns="0" tIns="0" rIns="0" bIns="0" rtlCol="0" anchor="t">
              <a:spAutoFit/>
            </a:bodyPr>
            <a:lstStyle/>
            <a:p>
              <a:pPr algn="l">
                <a:lnSpc>
                  <a:spcPts val="3079"/>
                </a:lnSpc>
              </a:pPr>
              <a:endParaRPr/>
            </a:p>
          </p:txBody>
        </p:sp>
        <p:sp>
          <p:nvSpPr>
            <p:cNvPr id="7" name="TextBox 7"/>
            <p:cNvSpPr txBox="1"/>
            <p:nvPr/>
          </p:nvSpPr>
          <p:spPr>
            <a:xfrm>
              <a:off x="0" y="-57150"/>
              <a:ext cx="10820400" cy="698077"/>
            </a:xfrm>
            <a:prstGeom prst="rect">
              <a:avLst/>
            </a:prstGeom>
          </p:spPr>
          <p:txBody>
            <a:bodyPr lIns="0" tIns="0" rIns="0" bIns="0" rtlCol="0" anchor="t">
              <a:spAutoFit/>
            </a:bodyPr>
            <a:lstStyle/>
            <a:p>
              <a:pPr algn="l">
                <a:lnSpc>
                  <a:spcPts val="4480"/>
                </a:lnSpc>
              </a:pPr>
              <a:endParaRPr/>
            </a:p>
          </p:txBody>
        </p:sp>
        <p:sp>
          <p:nvSpPr>
            <p:cNvPr id="8" name="TextBox 8"/>
            <p:cNvSpPr txBox="1"/>
            <p:nvPr/>
          </p:nvSpPr>
          <p:spPr>
            <a:xfrm>
              <a:off x="0" y="3123771"/>
              <a:ext cx="10820400" cy="484293"/>
            </a:xfrm>
            <a:prstGeom prst="rect">
              <a:avLst/>
            </a:prstGeom>
          </p:spPr>
          <p:txBody>
            <a:bodyPr lIns="0" tIns="0" rIns="0" bIns="0" rtlCol="0" anchor="t">
              <a:spAutoFit/>
            </a:bodyPr>
            <a:lstStyle/>
            <a:p>
              <a:pPr marL="0" lvl="0" indent="0" algn="l">
                <a:lnSpc>
                  <a:spcPts val="3079"/>
                </a:lnSpc>
                <a:spcBef>
                  <a:spcPct val="0"/>
                </a:spcBef>
              </a:pPr>
              <a:endParaRPr/>
            </a:p>
          </p:txBody>
        </p:sp>
        <p:sp>
          <p:nvSpPr>
            <p:cNvPr id="9" name="TextBox 9"/>
            <p:cNvSpPr txBox="1"/>
            <p:nvPr/>
          </p:nvSpPr>
          <p:spPr>
            <a:xfrm>
              <a:off x="0" y="2170215"/>
              <a:ext cx="10820400" cy="698077"/>
            </a:xfrm>
            <a:prstGeom prst="rect">
              <a:avLst/>
            </a:prstGeom>
          </p:spPr>
          <p:txBody>
            <a:bodyPr lIns="0" tIns="0" rIns="0" bIns="0" rtlCol="0" anchor="t">
              <a:spAutoFit/>
            </a:bodyPr>
            <a:lstStyle/>
            <a:p>
              <a:pPr algn="l">
                <a:lnSpc>
                  <a:spcPts val="4480"/>
                </a:lnSpc>
              </a:pPr>
              <a:endParaRPr/>
            </a:p>
          </p:txBody>
        </p:sp>
        <p:sp>
          <p:nvSpPr>
            <p:cNvPr id="10" name="TextBox 10"/>
            <p:cNvSpPr txBox="1"/>
            <p:nvPr/>
          </p:nvSpPr>
          <p:spPr>
            <a:xfrm>
              <a:off x="0" y="5351136"/>
              <a:ext cx="10820400" cy="484293"/>
            </a:xfrm>
            <a:prstGeom prst="rect">
              <a:avLst/>
            </a:prstGeom>
          </p:spPr>
          <p:txBody>
            <a:bodyPr lIns="0" tIns="0" rIns="0" bIns="0" rtlCol="0" anchor="t">
              <a:spAutoFit/>
            </a:bodyPr>
            <a:lstStyle/>
            <a:p>
              <a:pPr marL="0" lvl="0" indent="0" algn="l">
                <a:lnSpc>
                  <a:spcPts val="3079"/>
                </a:lnSpc>
                <a:spcBef>
                  <a:spcPct val="0"/>
                </a:spcBef>
              </a:pPr>
              <a:endParaRPr/>
            </a:p>
          </p:txBody>
        </p:sp>
        <p:sp>
          <p:nvSpPr>
            <p:cNvPr id="11" name="TextBox 11"/>
            <p:cNvSpPr txBox="1"/>
            <p:nvPr/>
          </p:nvSpPr>
          <p:spPr>
            <a:xfrm>
              <a:off x="0" y="4397581"/>
              <a:ext cx="10820400" cy="698077"/>
            </a:xfrm>
            <a:prstGeom prst="rect">
              <a:avLst/>
            </a:prstGeom>
          </p:spPr>
          <p:txBody>
            <a:bodyPr lIns="0" tIns="0" rIns="0" bIns="0" rtlCol="0" anchor="t">
              <a:spAutoFit/>
            </a:bodyPr>
            <a:lstStyle/>
            <a:p>
              <a:pPr algn="l">
                <a:lnSpc>
                  <a:spcPts val="4480"/>
                </a:lnSpc>
              </a:pPr>
              <a:endParaRPr/>
            </a:p>
          </p:txBody>
        </p:sp>
      </p:grpSp>
      <p:pic>
        <p:nvPicPr>
          <p:cNvPr id="12" name="Picture 12"/>
          <p:cNvPicPr>
            <a:picLocks noChangeAspect="1"/>
          </p:cNvPicPr>
          <p:nvPr/>
        </p:nvPicPr>
        <p:blipFill>
          <a:blip r:embed="rId2" cstate="print"/>
          <a:srcRect/>
          <a:stretch>
            <a:fillRect/>
          </a:stretch>
        </p:blipFill>
        <p:spPr>
          <a:xfrm>
            <a:off x="11332939" y="1839587"/>
            <a:ext cx="6955061" cy="5977904"/>
          </a:xfrm>
          <a:prstGeom prst="rect">
            <a:avLst/>
          </a:prstGeom>
        </p:spPr>
      </p:pic>
      <p:sp>
        <p:nvSpPr>
          <p:cNvPr id="13" name="TextBox 13"/>
          <p:cNvSpPr txBox="1"/>
          <p:nvPr/>
        </p:nvSpPr>
        <p:spPr>
          <a:xfrm>
            <a:off x="793567" y="5593721"/>
            <a:ext cx="9088443" cy="2223770"/>
          </a:xfrm>
          <a:prstGeom prst="rect">
            <a:avLst/>
          </a:prstGeom>
        </p:spPr>
        <p:txBody>
          <a:bodyPr lIns="0" tIns="0" rIns="0" bIns="0" rtlCol="0" anchor="t">
            <a:spAutoFit/>
          </a:bodyPr>
          <a:lstStyle/>
          <a:p>
            <a:pPr algn="ctr">
              <a:lnSpc>
                <a:spcPts val="4480"/>
              </a:lnSpc>
              <a:spcBef>
                <a:spcPct val="0"/>
              </a:spcBef>
            </a:pPr>
            <a:r>
              <a:rPr lang="en-US" sz="3200">
                <a:solidFill>
                  <a:srgbClr val="FFFFFF"/>
                </a:solidFill>
                <a:latin typeface="Assistant Regular"/>
              </a:rPr>
              <a:t>Ruhsal, sosyal ve fizyolojik gelişimini tamamlamış, kendi kararlarını verebiliyor ve haklarını savunabiliyor olması evlenmeden önce bireylerden erişmesi gereken olgunluk beklentileridir.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B2225"/>
        </a:solidFill>
        <a:effectLst/>
      </p:bgPr>
    </p:bg>
    <p:spTree>
      <p:nvGrpSpPr>
        <p:cNvPr id="1" name=""/>
        <p:cNvGrpSpPr/>
        <p:nvPr/>
      </p:nvGrpSpPr>
      <p:grpSpPr>
        <a:xfrm>
          <a:off x="0" y="0"/>
          <a:ext cx="0" cy="0"/>
          <a:chOff x="0" y="0"/>
          <a:chExt cx="0" cy="0"/>
        </a:xfrm>
      </p:grpSpPr>
      <p:sp>
        <p:nvSpPr>
          <p:cNvPr id="2" name="TextBox 2"/>
          <p:cNvSpPr txBox="1"/>
          <p:nvPr/>
        </p:nvSpPr>
        <p:spPr>
          <a:xfrm>
            <a:off x="9144000" y="942975"/>
            <a:ext cx="7351075" cy="8759901"/>
          </a:xfrm>
          <a:prstGeom prst="rect">
            <a:avLst/>
          </a:prstGeom>
        </p:spPr>
        <p:txBody>
          <a:bodyPr lIns="0" tIns="0" rIns="0" bIns="0" rtlCol="0" anchor="t">
            <a:spAutoFit/>
          </a:bodyPr>
          <a:lstStyle/>
          <a:p>
            <a:pPr algn="ctr">
              <a:lnSpc>
                <a:spcPts val="5832"/>
              </a:lnSpc>
              <a:spcBef>
                <a:spcPct val="0"/>
              </a:spcBef>
            </a:pPr>
            <a:r>
              <a:rPr lang="en-US" sz="4166">
                <a:solidFill>
                  <a:srgbClr val="FFFFFF"/>
                </a:solidFill>
                <a:latin typeface="Assistant Regular"/>
              </a:rPr>
              <a:t>Çocuk haklarına dair sözleşmeye göre çocuğa uygulanabilecek aksi yönde kanun olmadığı sürece 18 yaşın altındaki herkes çocuk kabul edilmektedir . Bir bireyin soyut düşünceyi de kapsayacak şekilde düşünebilmesi, karar verebilmesi ve sorumluluğunu üstlenerek yaşayabilmesi için bedensel, ruhsal ve zihinsel olarak belirli bir olgunluğa gelmesi gerekir.</a:t>
            </a:r>
          </a:p>
        </p:txBody>
      </p:sp>
      <p:pic>
        <p:nvPicPr>
          <p:cNvPr id="3" name="Picture 3"/>
          <p:cNvPicPr>
            <a:picLocks noChangeAspect="1"/>
          </p:cNvPicPr>
          <p:nvPr/>
        </p:nvPicPr>
        <p:blipFill>
          <a:blip r:embed="rId2" cstate="print"/>
          <a:srcRect/>
          <a:stretch>
            <a:fillRect/>
          </a:stretch>
        </p:blipFill>
        <p:spPr>
          <a:xfrm>
            <a:off x="789031" y="2715768"/>
            <a:ext cx="7722101" cy="530004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B2225"/>
        </a:solidFill>
        <a:effectLst/>
      </p:bgPr>
    </p:bg>
    <p:spTree>
      <p:nvGrpSpPr>
        <p:cNvPr id="1" name=""/>
        <p:cNvGrpSpPr/>
        <p:nvPr/>
      </p:nvGrpSpPr>
      <p:grpSpPr>
        <a:xfrm>
          <a:off x="0" y="0"/>
          <a:ext cx="0" cy="0"/>
          <a:chOff x="0" y="0"/>
          <a:chExt cx="0" cy="0"/>
        </a:xfrm>
      </p:grpSpPr>
      <p:sp>
        <p:nvSpPr>
          <p:cNvPr id="2" name="TextBox 2"/>
          <p:cNvSpPr txBox="1"/>
          <p:nvPr/>
        </p:nvSpPr>
        <p:spPr>
          <a:xfrm>
            <a:off x="8022637" y="1683026"/>
            <a:ext cx="8512539" cy="6816173"/>
          </a:xfrm>
          <a:prstGeom prst="rect">
            <a:avLst/>
          </a:prstGeom>
        </p:spPr>
        <p:txBody>
          <a:bodyPr lIns="0" tIns="0" rIns="0" bIns="0" rtlCol="0" anchor="t">
            <a:spAutoFit/>
          </a:bodyPr>
          <a:lstStyle/>
          <a:p>
            <a:pPr algn="ctr">
              <a:lnSpc>
                <a:spcPts val="6810"/>
              </a:lnSpc>
              <a:spcBef>
                <a:spcPct val="0"/>
              </a:spcBef>
            </a:pPr>
            <a:r>
              <a:rPr lang="en-US" sz="4864">
                <a:solidFill>
                  <a:srgbClr val="FFFFFF"/>
                </a:solidFill>
                <a:latin typeface="Assistant Regular"/>
              </a:rPr>
              <a:t>Erken evlilikler, on sekiz yaşın altında biyolojik, psikolojik ve sosyal gelişimini tamamlamamış çocukların yaptıkları evliliklerdir. </a:t>
            </a:r>
          </a:p>
          <a:p>
            <a:pPr algn="ctr">
              <a:lnSpc>
                <a:spcPts val="6810"/>
              </a:lnSpc>
              <a:spcBef>
                <a:spcPct val="0"/>
              </a:spcBef>
            </a:pPr>
            <a:endParaRPr lang="en-US" sz="4864">
              <a:solidFill>
                <a:srgbClr val="FFFFFF"/>
              </a:solidFill>
              <a:latin typeface="Assistant Regular"/>
            </a:endParaRPr>
          </a:p>
          <a:p>
            <a:pPr algn="ctr">
              <a:lnSpc>
                <a:spcPts val="6810"/>
              </a:lnSpc>
              <a:spcBef>
                <a:spcPct val="0"/>
              </a:spcBef>
            </a:pPr>
            <a:r>
              <a:rPr lang="en-US" sz="4864">
                <a:solidFill>
                  <a:srgbClr val="FFFFFF"/>
                </a:solidFill>
                <a:latin typeface="Assistant Regular"/>
              </a:rPr>
              <a:t>Erken evlilik yapan çocuk aslında henüz psiko-sosyal büyüme</a:t>
            </a:r>
          </a:p>
          <a:p>
            <a:pPr algn="ctr">
              <a:lnSpc>
                <a:spcPts val="6810"/>
              </a:lnSpc>
              <a:spcBef>
                <a:spcPct val="0"/>
              </a:spcBef>
            </a:pPr>
            <a:r>
              <a:rPr lang="en-US" sz="4864">
                <a:solidFill>
                  <a:srgbClr val="FFFFFF"/>
                </a:solidFill>
                <a:latin typeface="Assistant Regular"/>
              </a:rPr>
              <a:t>ve gelişmesini tamamlamamıştır.</a:t>
            </a:r>
          </a:p>
        </p:txBody>
      </p:sp>
      <p:pic>
        <p:nvPicPr>
          <p:cNvPr id="3" name="Picture 3"/>
          <p:cNvPicPr>
            <a:picLocks noChangeAspect="1"/>
          </p:cNvPicPr>
          <p:nvPr/>
        </p:nvPicPr>
        <p:blipFill>
          <a:blip r:embed="rId2" cstate="print"/>
          <a:srcRect/>
          <a:stretch>
            <a:fillRect/>
          </a:stretch>
        </p:blipFill>
        <p:spPr>
          <a:xfrm>
            <a:off x="1900409" y="2630338"/>
            <a:ext cx="5048762" cy="502632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657</Words>
  <Application>Microsoft Office PowerPoint</Application>
  <PresentationFormat>Özel</PresentationFormat>
  <Paragraphs>58</Paragraphs>
  <Slides>18</Slides>
  <Notes>0</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18</vt:i4>
      </vt:variant>
    </vt:vector>
  </HeadingPairs>
  <TitlesOfParts>
    <vt:vector size="28" baseType="lpstr">
      <vt:lpstr>Arial</vt:lpstr>
      <vt:lpstr>Libre Baskerville</vt:lpstr>
      <vt:lpstr>Assistant Regular</vt:lpstr>
      <vt:lpstr>Arimo</vt:lpstr>
      <vt:lpstr>Calibri</vt:lpstr>
      <vt:lpstr>Libre Baskerville Italics</vt:lpstr>
      <vt:lpstr>Assistant Regular Bold</vt:lpstr>
      <vt:lpstr>Arimo Bold</vt:lpstr>
      <vt:lpstr>Office Theme</vt:lpstr>
      <vt:lpstr>1_Office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ERKEN YAŞTA EVLİLİK</dc:title>
  <cp:lastModifiedBy>Win7</cp:lastModifiedBy>
  <cp:revision>6</cp:revision>
  <dcterms:created xsi:type="dcterms:W3CDTF">2006-08-16T00:00:00Z</dcterms:created>
  <dcterms:modified xsi:type="dcterms:W3CDTF">2020-10-17T18:35:27Z</dcterms:modified>
  <dc:identifier>DAEJZS2nf2k</dc:identifier>
</cp:coreProperties>
</file>