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Lst>
  <p:sldIdLst>
    <p:sldId id="315" r:id="rId2"/>
    <p:sldId id="256" r:id="rId3"/>
    <p:sldId id="258" r:id="rId4"/>
    <p:sldId id="259" r:id="rId5"/>
    <p:sldId id="260" r:id="rId6"/>
    <p:sldId id="261" r:id="rId7"/>
    <p:sldId id="263" r:id="rId8"/>
    <p:sldId id="264" r:id="rId9"/>
    <p:sldId id="265" r:id="rId10"/>
    <p:sldId id="266" r:id="rId11"/>
    <p:sldId id="267" r:id="rId12"/>
    <p:sldId id="306" r:id="rId13"/>
    <p:sldId id="257" r:id="rId14"/>
    <p:sldId id="268" r:id="rId15"/>
    <p:sldId id="269" r:id="rId16"/>
    <p:sldId id="271" r:id="rId17"/>
    <p:sldId id="272" r:id="rId18"/>
    <p:sldId id="273" r:id="rId19"/>
    <p:sldId id="274" r:id="rId20"/>
    <p:sldId id="275" r:id="rId21"/>
    <p:sldId id="276" r:id="rId22"/>
    <p:sldId id="277" r:id="rId23"/>
    <p:sldId id="307" r:id="rId24"/>
    <p:sldId id="310" r:id="rId25"/>
    <p:sldId id="311" r:id="rId26"/>
    <p:sldId id="312" r:id="rId27"/>
    <p:sldId id="278" r:id="rId28"/>
    <p:sldId id="313" r:id="rId29"/>
    <p:sldId id="286" r:id="rId30"/>
    <p:sldId id="287" r:id="rId31"/>
    <p:sldId id="288" r:id="rId32"/>
    <p:sldId id="289" r:id="rId33"/>
    <p:sldId id="290" r:id="rId34"/>
    <p:sldId id="296" r:id="rId35"/>
    <p:sldId id="297" r:id="rId36"/>
    <p:sldId id="300" r:id="rId37"/>
    <p:sldId id="301" r:id="rId38"/>
    <p:sldId id="314" r:id="rId39"/>
    <p:sldId id="302" r:id="rId40"/>
    <p:sldId id="299" r:id="rId41"/>
    <p:sldId id="304" r:id="rId4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2" d="100"/>
          <a:sy n="112" d="100"/>
        </p:scale>
        <p:origin x="468"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532E9D3-E101-465C-B9FD-6F18A754A06C}" type="datetimeFigureOut">
              <a:rPr lang="tr-TR" smtClean="0"/>
              <a:pPr/>
              <a:t>2.12.2024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69FE660-3CF7-475C-BC82-2156054B8D32}" type="slidenum">
              <a:rPr lang="tr-TR" smtClean="0"/>
              <a:pPr/>
              <a:t>‹#›</a:t>
            </a:fld>
            <a:endParaRPr lang="tr-TR"/>
          </a:p>
        </p:txBody>
      </p:sp>
    </p:spTree>
    <p:extLst>
      <p:ext uri="{BB962C8B-B14F-4D97-AF65-F5344CB8AC3E}">
        <p14:creationId xmlns:p14="http://schemas.microsoft.com/office/powerpoint/2010/main" val="9477058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532E9D3-E101-465C-B9FD-6F18A754A06C}" type="datetimeFigureOut">
              <a:rPr lang="tr-TR" smtClean="0"/>
              <a:pPr/>
              <a:t>2.12.2024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69FE660-3CF7-475C-BC82-2156054B8D32}" type="slidenum">
              <a:rPr lang="tr-TR" smtClean="0"/>
              <a:pPr/>
              <a:t>‹#›</a:t>
            </a:fld>
            <a:endParaRPr lang="tr-TR"/>
          </a:p>
        </p:txBody>
      </p:sp>
    </p:spTree>
    <p:extLst>
      <p:ext uri="{BB962C8B-B14F-4D97-AF65-F5344CB8AC3E}">
        <p14:creationId xmlns:p14="http://schemas.microsoft.com/office/powerpoint/2010/main" val="6553696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532E9D3-E101-465C-B9FD-6F18A754A06C}" type="datetimeFigureOut">
              <a:rPr lang="tr-TR" smtClean="0"/>
              <a:pPr/>
              <a:t>2.12.2024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69FE660-3CF7-475C-BC82-2156054B8D32}" type="slidenum">
              <a:rPr lang="tr-TR" smtClean="0"/>
              <a:pPr/>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0015442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532E9D3-E101-465C-B9FD-6F18A754A06C}" type="datetimeFigureOut">
              <a:rPr lang="tr-TR" smtClean="0"/>
              <a:pPr/>
              <a:t>2.12.2024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69FE660-3CF7-475C-BC82-2156054B8D32}" type="slidenum">
              <a:rPr lang="tr-TR" smtClean="0"/>
              <a:pPr/>
              <a:t>‹#›</a:t>
            </a:fld>
            <a:endParaRPr lang="tr-TR"/>
          </a:p>
        </p:txBody>
      </p:sp>
    </p:spTree>
    <p:extLst>
      <p:ext uri="{BB962C8B-B14F-4D97-AF65-F5344CB8AC3E}">
        <p14:creationId xmlns:p14="http://schemas.microsoft.com/office/powerpoint/2010/main" val="6344098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532E9D3-E101-465C-B9FD-6F18A754A06C}" type="datetimeFigureOut">
              <a:rPr lang="tr-TR" smtClean="0"/>
              <a:pPr/>
              <a:t>2.12.2024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69FE660-3CF7-475C-BC82-2156054B8D32}" type="slidenum">
              <a:rPr lang="tr-TR" smtClean="0"/>
              <a:pPr/>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866873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532E9D3-E101-465C-B9FD-6F18A754A06C}" type="datetimeFigureOut">
              <a:rPr lang="tr-TR" smtClean="0"/>
              <a:pPr/>
              <a:t>2.12.2024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69FE660-3CF7-475C-BC82-2156054B8D32}" type="slidenum">
              <a:rPr lang="tr-TR" smtClean="0"/>
              <a:pPr/>
              <a:t>‹#›</a:t>
            </a:fld>
            <a:endParaRPr lang="tr-TR"/>
          </a:p>
        </p:txBody>
      </p:sp>
    </p:spTree>
    <p:extLst>
      <p:ext uri="{BB962C8B-B14F-4D97-AF65-F5344CB8AC3E}">
        <p14:creationId xmlns:p14="http://schemas.microsoft.com/office/powerpoint/2010/main" val="17635006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532E9D3-E101-465C-B9FD-6F18A754A06C}" type="datetimeFigureOut">
              <a:rPr lang="tr-TR" smtClean="0"/>
              <a:pPr/>
              <a:t>2.12.2024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69FE660-3CF7-475C-BC82-2156054B8D32}" type="slidenum">
              <a:rPr lang="tr-TR" smtClean="0"/>
              <a:pPr/>
              <a:t>‹#›</a:t>
            </a:fld>
            <a:endParaRPr lang="tr-TR"/>
          </a:p>
        </p:txBody>
      </p:sp>
    </p:spTree>
    <p:extLst>
      <p:ext uri="{BB962C8B-B14F-4D97-AF65-F5344CB8AC3E}">
        <p14:creationId xmlns:p14="http://schemas.microsoft.com/office/powerpoint/2010/main" val="1619198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532E9D3-E101-465C-B9FD-6F18A754A06C}" type="datetimeFigureOut">
              <a:rPr lang="tr-TR" smtClean="0"/>
              <a:pPr/>
              <a:t>2.12.2024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69FE660-3CF7-475C-BC82-2156054B8D32}" type="slidenum">
              <a:rPr lang="tr-TR" smtClean="0"/>
              <a:pPr/>
              <a:t>‹#›</a:t>
            </a:fld>
            <a:endParaRPr lang="tr-TR"/>
          </a:p>
        </p:txBody>
      </p:sp>
    </p:spTree>
    <p:extLst>
      <p:ext uri="{BB962C8B-B14F-4D97-AF65-F5344CB8AC3E}">
        <p14:creationId xmlns:p14="http://schemas.microsoft.com/office/powerpoint/2010/main" val="4571551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532E9D3-E101-465C-B9FD-6F18A754A06C}" type="datetimeFigureOut">
              <a:rPr lang="tr-TR" smtClean="0"/>
              <a:pPr/>
              <a:t>2.12.2024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69FE660-3CF7-475C-BC82-2156054B8D32}" type="slidenum">
              <a:rPr lang="tr-TR" smtClean="0"/>
              <a:pPr/>
              <a:t>‹#›</a:t>
            </a:fld>
            <a:endParaRPr lang="tr-TR"/>
          </a:p>
        </p:txBody>
      </p:sp>
    </p:spTree>
    <p:extLst>
      <p:ext uri="{BB962C8B-B14F-4D97-AF65-F5344CB8AC3E}">
        <p14:creationId xmlns:p14="http://schemas.microsoft.com/office/powerpoint/2010/main" val="40260679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532E9D3-E101-465C-B9FD-6F18A754A06C}" type="datetimeFigureOut">
              <a:rPr lang="tr-TR" smtClean="0"/>
              <a:pPr/>
              <a:t>2.12.2024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69FE660-3CF7-475C-BC82-2156054B8D32}" type="slidenum">
              <a:rPr lang="tr-TR" smtClean="0"/>
              <a:pPr/>
              <a:t>‹#›</a:t>
            </a:fld>
            <a:endParaRPr lang="tr-TR"/>
          </a:p>
        </p:txBody>
      </p:sp>
    </p:spTree>
    <p:extLst>
      <p:ext uri="{BB962C8B-B14F-4D97-AF65-F5344CB8AC3E}">
        <p14:creationId xmlns:p14="http://schemas.microsoft.com/office/powerpoint/2010/main" val="25262323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532E9D3-E101-465C-B9FD-6F18A754A06C}" type="datetimeFigureOut">
              <a:rPr lang="tr-TR" smtClean="0"/>
              <a:pPr/>
              <a:t>2.12.2024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69FE660-3CF7-475C-BC82-2156054B8D32}" type="slidenum">
              <a:rPr lang="tr-TR" smtClean="0"/>
              <a:pPr/>
              <a:t>‹#›</a:t>
            </a:fld>
            <a:endParaRPr lang="tr-TR"/>
          </a:p>
        </p:txBody>
      </p:sp>
    </p:spTree>
    <p:extLst>
      <p:ext uri="{BB962C8B-B14F-4D97-AF65-F5344CB8AC3E}">
        <p14:creationId xmlns:p14="http://schemas.microsoft.com/office/powerpoint/2010/main" val="8836509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532E9D3-E101-465C-B9FD-6F18A754A06C}" type="datetimeFigureOut">
              <a:rPr lang="tr-TR" smtClean="0"/>
              <a:pPr/>
              <a:t>2.12.2024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69FE660-3CF7-475C-BC82-2156054B8D32}" type="slidenum">
              <a:rPr lang="tr-TR" smtClean="0"/>
              <a:pPr/>
              <a:t>‹#›</a:t>
            </a:fld>
            <a:endParaRPr lang="tr-TR"/>
          </a:p>
        </p:txBody>
      </p:sp>
    </p:spTree>
    <p:extLst>
      <p:ext uri="{BB962C8B-B14F-4D97-AF65-F5344CB8AC3E}">
        <p14:creationId xmlns:p14="http://schemas.microsoft.com/office/powerpoint/2010/main" val="40177304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532E9D3-E101-465C-B9FD-6F18A754A06C}" type="datetimeFigureOut">
              <a:rPr lang="tr-TR" smtClean="0"/>
              <a:pPr/>
              <a:t>2.12.2024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69FE660-3CF7-475C-BC82-2156054B8D32}" type="slidenum">
              <a:rPr lang="tr-TR" smtClean="0"/>
              <a:pPr/>
              <a:t>‹#›</a:t>
            </a:fld>
            <a:endParaRPr lang="tr-TR"/>
          </a:p>
        </p:txBody>
      </p:sp>
    </p:spTree>
    <p:extLst>
      <p:ext uri="{BB962C8B-B14F-4D97-AF65-F5344CB8AC3E}">
        <p14:creationId xmlns:p14="http://schemas.microsoft.com/office/powerpoint/2010/main" val="12551389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32E9D3-E101-465C-B9FD-6F18A754A06C}" type="datetimeFigureOut">
              <a:rPr lang="tr-TR" smtClean="0"/>
              <a:pPr/>
              <a:t>2.12.2024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69FE660-3CF7-475C-BC82-2156054B8D32}" type="slidenum">
              <a:rPr lang="tr-TR" smtClean="0"/>
              <a:pPr/>
              <a:t>‹#›</a:t>
            </a:fld>
            <a:endParaRPr lang="tr-TR"/>
          </a:p>
        </p:txBody>
      </p:sp>
    </p:spTree>
    <p:extLst>
      <p:ext uri="{BB962C8B-B14F-4D97-AF65-F5344CB8AC3E}">
        <p14:creationId xmlns:p14="http://schemas.microsoft.com/office/powerpoint/2010/main" val="42390346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532E9D3-E101-465C-B9FD-6F18A754A06C}" type="datetimeFigureOut">
              <a:rPr lang="tr-TR" smtClean="0"/>
              <a:pPr/>
              <a:t>2.12.2024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69FE660-3CF7-475C-BC82-2156054B8D32}" type="slidenum">
              <a:rPr lang="tr-TR" smtClean="0"/>
              <a:pPr/>
              <a:t>‹#›</a:t>
            </a:fld>
            <a:endParaRPr lang="tr-TR"/>
          </a:p>
        </p:txBody>
      </p:sp>
    </p:spTree>
    <p:extLst>
      <p:ext uri="{BB962C8B-B14F-4D97-AF65-F5344CB8AC3E}">
        <p14:creationId xmlns:p14="http://schemas.microsoft.com/office/powerpoint/2010/main" val="28713016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532E9D3-E101-465C-B9FD-6F18A754A06C}" type="datetimeFigureOut">
              <a:rPr lang="tr-TR" smtClean="0"/>
              <a:pPr/>
              <a:t>2.12.2024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69FE660-3CF7-475C-BC82-2156054B8D32}" type="slidenum">
              <a:rPr lang="tr-TR" smtClean="0"/>
              <a:pPr/>
              <a:t>‹#›</a:t>
            </a:fld>
            <a:endParaRPr lang="tr-TR"/>
          </a:p>
        </p:txBody>
      </p:sp>
    </p:spTree>
    <p:extLst>
      <p:ext uri="{BB962C8B-B14F-4D97-AF65-F5344CB8AC3E}">
        <p14:creationId xmlns:p14="http://schemas.microsoft.com/office/powerpoint/2010/main" val="24108092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532E9D3-E101-465C-B9FD-6F18A754A06C}" type="datetimeFigureOut">
              <a:rPr lang="tr-TR" smtClean="0"/>
              <a:pPr/>
              <a:t>2.12.2024</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69FE660-3CF7-475C-BC82-2156054B8D32}" type="slidenum">
              <a:rPr lang="tr-TR" smtClean="0"/>
              <a:pPr/>
              <a:t>‹#›</a:t>
            </a:fld>
            <a:endParaRPr lang="tr-TR"/>
          </a:p>
        </p:txBody>
      </p:sp>
    </p:spTree>
    <p:extLst>
      <p:ext uri="{BB962C8B-B14F-4D97-AF65-F5344CB8AC3E}">
        <p14:creationId xmlns:p14="http://schemas.microsoft.com/office/powerpoint/2010/main" val="4155250371"/>
      </p:ext>
    </p:extLst>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 id="2147483804" r:id="rId13"/>
    <p:sldLayoutId id="2147483805" r:id="rId14"/>
    <p:sldLayoutId id="2147483806" r:id="rId15"/>
    <p:sldLayoutId id="2147483807" r:id="rId16"/>
  </p:sldLayoutIdLst>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microsoft.com/office/2007/relationships/hdphoto" Target="../media/hdphoto5.wdp"/><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microsoft.com/office/2007/relationships/hdphoto" Target="../media/hdphoto6.wdp"/><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microsoft.com/office/2007/relationships/hdphoto" Target="../media/hdphoto7.wdp"/><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microsoft.com/office/2007/relationships/hdphoto" Target="../media/hdphoto8.wdp"/><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3" y="1111827"/>
            <a:ext cx="9277157" cy="4929535"/>
          </a:xfrm>
        </p:spPr>
        <p:txBody>
          <a:bodyPr>
            <a:normAutofit/>
          </a:bodyPr>
          <a:lstStyle/>
          <a:p>
            <a:pPr marL="0" indent="0" algn="ctr">
              <a:buNone/>
            </a:pPr>
            <a:r>
              <a:rPr lang="tr-TR" sz="4400" b="1" dirty="0" smtClean="0">
                <a:solidFill>
                  <a:srgbClr val="7030A0"/>
                </a:solidFill>
                <a:latin typeface="Arial" panose="020B0604020202020204" pitchFamily="34" charset="0"/>
                <a:cs typeface="Arial" panose="020B0604020202020204" pitchFamily="34" charset="0"/>
              </a:rPr>
              <a:t>ÇOCUK HAKLARI, </a:t>
            </a:r>
          </a:p>
          <a:p>
            <a:pPr marL="0" indent="0" algn="ctr">
              <a:buNone/>
            </a:pPr>
            <a:r>
              <a:rPr lang="tr-TR" sz="4400" b="1" dirty="0" smtClean="0">
                <a:solidFill>
                  <a:srgbClr val="7030A0"/>
                </a:solidFill>
                <a:latin typeface="Arial" panose="020B0604020202020204" pitchFamily="34" charset="0"/>
                <a:cs typeface="Arial" panose="020B0604020202020204" pitchFamily="34" charset="0"/>
              </a:rPr>
              <a:t>ÇOCUK İHMAL VE İSTİSMARI</a:t>
            </a:r>
          </a:p>
          <a:p>
            <a:pPr marL="0" indent="0" algn="ctr">
              <a:buNone/>
            </a:pPr>
            <a:endParaRPr lang="tr-TR" sz="4400" b="1" dirty="0">
              <a:solidFill>
                <a:srgbClr val="7030A0"/>
              </a:solidFill>
              <a:latin typeface="Arial" panose="020B0604020202020204" pitchFamily="34" charset="0"/>
              <a:cs typeface="Arial" panose="020B0604020202020204" pitchFamily="34" charset="0"/>
            </a:endParaRPr>
          </a:p>
          <a:p>
            <a:pPr marL="0" indent="0" algn="ctr">
              <a:buNone/>
            </a:pPr>
            <a:endParaRPr lang="tr-TR" sz="4400" b="1" dirty="0" smtClean="0">
              <a:solidFill>
                <a:srgbClr val="7030A0"/>
              </a:solidFill>
              <a:latin typeface="Arial" panose="020B0604020202020204" pitchFamily="34" charset="0"/>
              <a:cs typeface="Arial" panose="020B0604020202020204" pitchFamily="34" charset="0"/>
            </a:endParaRPr>
          </a:p>
          <a:p>
            <a:pPr marL="0" indent="0" algn="ctr">
              <a:buNone/>
            </a:pPr>
            <a:endParaRPr lang="tr-TR" sz="4400" b="1" dirty="0" smtClean="0">
              <a:solidFill>
                <a:srgbClr val="7030A0"/>
              </a:solidFill>
              <a:latin typeface="Arial" panose="020B0604020202020204" pitchFamily="34" charset="0"/>
              <a:cs typeface="Arial" panose="020B0604020202020204" pitchFamily="34" charset="0"/>
            </a:endParaRPr>
          </a:p>
          <a:p>
            <a:pPr marL="0" indent="0" algn="ctr">
              <a:buNone/>
            </a:pPr>
            <a:endParaRPr lang="tr-TR" sz="4400" b="1" dirty="0">
              <a:solidFill>
                <a:srgbClr val="7030A0"/>
              </a:solidFill>
              <a:latin typeface="Arial" panose="020B0604020202020204" pitchFamily="34" charset="0"/>
              <a:cs typeface="Arial" panose="020B0604020202020204" pitchFamily="34" charset="0"/>
            </a:endParaRPr>
          </a:p>
          <a:p>
            <a:pPr marL="0" indent="0" algn="ctr">
              <a:buNone/>
            </a:pPr>
            <a:endParaRPr lang="tr-TR" sz="2000" b="1" dirty="0" smtClean="0">
              <a:solidFill>
                <a:srgbClr val="7030A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745431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1000991"/>
          </a:xfrm>
        </p:spPr>
        <p:txBody>
          <a:bodyPr/>
          <a:lstStyle/>
          <a:p>
            <a:r>
              <a:rPr lang="tr-TR" b="1" dirty="0" smtClean="0">
                <a:solidFill>
                  <a:srgbClr val="7030A0"/>
                </a:solidFill>
                <a:latin typeface="Arial" panose="020B0604020202020204" pitchFamily="34" charset="0"/>
                <a:cs typeface="Arial" panose="020B0604020202020204" pitchFamily="34" charset="0"/>
              </a:rPr>
              <a:t>ÇOCUK İHMALİ</a:t>
            </a:r>
            <a:endParaRPr lang="tr-TR" b="1" dirty="0">
              <a:solidFill>
                <a:srgbClr val="7030A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77334" y="1787237"/>
            <a:ext cx="8596668" cy="3553690"/>
          </a:xfrm>
        </p:spPr>
        <p:txBody>
          <a:bodyPr>
            <a:normAutofit/>
          </a:bodyPr>
          <a:lstStyle/>
          <a:p>
            <a:pPr marL="0" indent="0">
              <a:buNone/>
            </a:pPr>
            <a:endParaRPr lang="tr-TR" altLang="tr-TR" sz="2400" b="1" dirty="0" smtClean="0">
              <a:solidFill>
                <a:srgbClr val="7030A0"/>
              </a:solidFill>
              <a:latin typeface="Arial" panose="020B0604020202020204" pitchFamily="34" charset="0"/>
              <a:cs typeface="Arial" panose="020B0604020202020204" pitchFamily="34" charset="0"/>
            </a:endParaRPr>
          </a:p>
          <a:p>
            <a:pPr marL="0" indent="0">
              <a:buNone/>
            </a:pPr>
            <a:endParaRPr lang="tr-TR" altLang="tr-TR" sz="2400" b="1" dirty="0" smtClean="0">
              <a:solidFill>
                <a:srgbClr val="7030A0"/>
              </a:solidFill>
              <a:latin typeface="Arial" panose="020B0604020202020204" pitchFamily="34" charset="0"/>
              <a:cs typeface="Arial" panose="020B0604020202020204" pitchFamily="34" charset="0"/>
            </a:endParaRPr>
          </a:p>
          <a:p>
            <a:pPr marL="0" indent="0">
              <a:buNone/>
            </a:pPr>
            <a:r>
              <a:rPr lang="tr-TR" altLang="tr-TR" sz="2400" b="1" dirty="0" smtClean="0">
                <a:solidFill>
                  <a:srgbClr val="7030A0"/>
                </a:solidFill>
                <a:latin typeface="Arial" panose="020B0604020202020204" pitchFamily="34" charset="0"/>
                <a:cs typeface="Arial" panose="020B0604020202020204" pitchFamily="34" charset="0"/>
              </a:rPr>
              <a:t>İHMAL TÜRLERİ</a:t>
            </a:r>
          </a:p>
          <a:p>
            <a:r>
              <a:rPr lang="tr-TR" altLang="tr-TR" sz="2400" dirty="0" smtClean="0">
                <a:solidFill>
                  <a:schemeClr val="accent3">
                    <a:lumMod val="50000"/>
                  </a:schemeClr>
                </a:solidFill>
                <a:latin typeface="Arial" panose="020B0604020202020204" pitchFamily="34" charset="0"/>
                <a:cs typeface="Arial" panose="020B0604020202020204" pitchFamily="34" charset="0"/>
              </a:rPr>
              <a:t>Fiziksel ihmal</a:t>
            </a:r>
          </a:p>
          <a:p>
            <a:r>
              <a:rPr lang="tr-TR" altLang="tr-TR" sz="2400" dirty="0" smtClean="0">
                <a:solidFill>
                  <a:schemeClr val="accent3">
                    <a:lumMod val="50000"/>
                  </a:schemeClr>
                </a:solidFill>
                <a:latin typeface="Arial" panose="020B0604020202020204" pitchFamily="34" charset="0"/>
                <a:cs typeface="Arial" panose="020B0604020202020204" pitchFamily="34" charset="0"/>
              </a:rPr>
              <a:t>Cinsel ihmal</a:t>
            </a:r>
          </a:p>
          <a:p>
            <a:r>
              <a:rPr lang="tr-TR" altLang="tr-TR" sz="2400" dirty="0" smtClean="0">
                <a:solidFill>
                  <a:schemeClr val="accent3">
                    <a:lumMod val="50000"/>
                  </a:schemeClr>
                </a:solidFill>
                <a:latin typeface="Arial" panose="020B0604020202020204" pitchFamily="34" charset="0"/>
                <a:cs typeface="Arial" panose="020B0604020202020204" pitchFamily="34" charset="0"/>
              </a:rPr>
              <a:t>Duygusal ihmal</a:t>
            </a:r>
          </a:p>
          <a:p>
            <a:r>
              <a:rPr lang="tr-TR" altLang="tr-TR" sz="2400" dirty="0" smtClean="0">
                <a:solidFill>
                  <a:schemeClr val="accent3">
                    <a:lumMod val="50000"/>
                  </a:schemeClr>
                </a:solidFill>
                <a:latin typeface="Arial" panose="020B0604020202020204" pitchFamily="34" charset="0"/>
                <a:cs typeface="Arial" panose="020B0604020202020204" pitchFamily="34" charset="0"/>
              </a:rPr>
              <a:t>Ekonomik ihmal</a:t>
            </a:r>
          </a:p>
          <a:p>
            <a:endParaRPr lang="tr-TR" sz="2400" dirty="0">
              <a:latin typeface="Arial" panose="020B0604020202020204" pitchFamily="34" charset="0"/>
              <a:cs typeface="Arial" panose="020B0604020202020204" pitchFamily="34" charset="0"/>
            </a:endParaRPr>
          </a:p>
        </p:txBody>
      </p:sp>
      <p:pic>
        <p:nvPicPr>
          <p:cNvPr id="6146" name="Picture 2" descr="C:\Users\win8\Desktop\Resim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9362" y="2857500"/>
            <a:ext cx="2847111" cy="26600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42723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907473"/>
          </a:xfrm>
        </p:spPr>
        <p:txBody>
          <a:bodyPr/>
          <a:lstStyle/>
          <a:p>
            <a:r>
              <a:rPr lang="tr-TR" b="1" dirty="0" smtClean="0">
                <a:solidFill>
                  <a:srgbClr val="7030A0"/>
                </a:solidFill>
                <a:latin typeface="Arial" panose="020B0604020202020204" pitchFamily="34" charset="0"/>
                <a:cs typeface="Arial" panose="020B0604020202020204" pitchFamily="34" charset="0"/>
              </a:rPr>
              <a:t>ÇOCUK İHMALİ</a:t>
            </a:r>
            <a:endParaRPr lang="tr-TR" b="1" dirty="0">
              <a:solidFill>
                <a:srgbClr val="7030A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729288" y="1683328"/>
            <a:ext cx="5110403" cy="4125190"/>
          </a:xfrm>
        </p:spPr>
        <p:txBody>
          <a:bodyPr>
            <a:normAutofit/>
          </a:bodyPr>
          <a:lstStyle/>
          <a:p>
            <a:pPr marL="0" indent="0" algn="just">
              <a:buNone/>
            </a:pPr>
            <a:r>
              <a:rPr lang="tr-TR" altLang="tr-TR" sz="2400" b="1" dirty="0" smtClean="0">
                <a:latin typeface="Arial" panose="020B0604020202020204" pitchFamily="34" charset="0"/>
                <a:cs typeface="Arial" panose="020B0604020202020204" pitchFamily="34" charset="0"/>
              </a:rPr>
              <a:t>	</a:t>
            </a:r>
            <a:r>
              <a:rPr lang="tr-TR" altLang="tr-TR" sz="2400" b="1" dirty="0" smtClean="0">
                <a:solidFill>
                  <a:srgbClr val="7030A0"/>
                </a:solidFill>
                <a:latin typeface="Arial" panose="020B0604020202020204" pitchFamily="34" charset="0"/>
                <a:cs typeface="Arial" panose="020B0604020202020204" pitchFamily="34" charset="0"/>
              </a:rPr>
              <a:t>FİZİKSEL İHMAL</a:t>
            </a:r>
          </a:p>
          <a:p>
            <a:pPr marL="0" indent="0" algn="just">
              <a:buNone/>
            </a:pPr>
            <a:r>
              <a:rPr lang="tr-TR" altLang="tr-TR" sz="2000" dirty="0" smtClean="0">
                <a:latin typeface="Arial" panose="020B0604020202020204" pitchFamily="34" charset="0"/>
                <a:cs typeface="Arial" panose="020B0604020202020204" pitchFamily="34" charset="0"/>
              </a:rPr>
              <a:t>	</a:t>
            </a:r>
            <a:r>
              <a:rPr lang="tr-TR" altLang="tr-TR" sz="2000" dirty="0" smtClean="0">
                <a:solidFill>
                  <a:schemeClr val="accent3">
                    <a:lumMod val="50000"/>
                  </a:schemeClr>
                </a:solidFill>
                <a:latin typeface="Arial" panose="020B0604020202020204" pitchFamily="34" charset="0"/>
                <a:cs typeface="Arial" panose="020B0604020202020204" pitchFamily="34" charset="0"/>
              </a:rPr>
              <a:t>İhmalin pasif bir olgu olması, yapılması gereken şeyler yapılmaması, denetlenmemesi, </a:t>
            </a:r>
          </a:p>
          <a:p>
            <a:pPr marL="0" indent="0" algn="just">
              <a:buNone/>
            </a:pPr>
            <a:r>
              <a:rPr lang="tr-TR" altLang="tr-TR" sz="2000" dirty="0" smtClean="0">
                <a:solidFill>
                  <a:schemeClr val="accent3">
                    <a:lumMod val="50000"/>
                  </a:schemeClr>
                </a:solidFill>
                <a:latin typeface="Arial" panose="020B0604020202020204" pitchFamily="34" charset="0"/>
                <a:cs typeface="Arial" panose="020B0604020202020204" pitchFamily="34" charset="0"/>
              </a:rPr>
              <a:t>	Sağlık kontrolünün yapılmaması,</a:t>
            </a:r>
          </a:p>
          <a:p>
            <a:pPr marL="0" indent="0" algn="just">
              <a:buNone/>
            </a:pPr>
            <a:r>
              <a:rPr lang="tr-TR" altLang="tr-TR" sz="2000" dirty="0" smtClean="0">
                <a:solidFill>
                  <a:schemeClr val="accent3">
                    <a:lumMod val="50000"/>
                  </a:schemeClr>
                </a:solidFill>
                <a:latin typeface="Arial" panose="020B0604020202020204" pitchFamily="34" charset="0"/>
                <a:cs typeface="Arial" panose="020B0604020202020204" pitchFamily="34" charset="0"/>
              </a:rPr>
              <a:t>	Çocuğun terk edilmesi veya kendine zarar verebileceği durumlarda denetimsiz bırakılması,</a:t>
            </a:r>
          </a:p>
          <a:p>
            <a:pPr marL="0" indent="0" algn="just">
              <a:buNone/>
            </a:pPr>
            <a:r>
              <a:rPr lang="tr-TR" altLang="tr-TR" sz="2000" dirty="0" smtClean="0">
                <a:solidFill>
                  <a:schemeClr val="accent3">
                    <a:lumMod val="50000"/>
                  </a:schemeClr>
                </a:solidFill>
                <a:latin typeface="Arial" panose="020B0604020202020204" pitchFamily="34" charset="0"/>
                <a:cs typeface="Arial" panose="020B0604020202020204" pitchFamily="34" charset="0"/>
              </a:rPr>
              <a:t>	Gereğince bakımın sağlanmaması, beslenmemesi, mevsim şartlarına göre giydirilmemesi.</a:t>
            </a:r>
          </a:p>
          <a:p>
            <a:pPr marL="0" indent="0" algn="just">
              <a:buNone/>
            </a:pPr>
            <a:endParaRPr lang="tr-TR" altLang="tr-TR" sz="2000" dirty="0" smtClean="0">
              <a:latin typeface="Arial" panose="020B0604020202020204" pitchFamily="34" charset="0"/>
              <a:cs typeface="Arial" panose="020B0604020202020204" pitchFamily="34" charset="0"/>
            </a:endParaRPr>
          </a:p>
          <a:p>
            <a:pPr algn="just"/>
            <a:endParaRPr lang="tr-TR" sz="2000" dirty="0">
              <a:latin typeface="Arial" panose="020B0604020202020204" pitchFamily="34" charset="0"/>
              <a:cs typeface="Arial" panose="020B0604020202020204" pitchFamily="34" charset="0"/>
            </a:endParaRPr>
          </a:p>
        </p:txBody>
      </p:sp>
      <p:pic>
        <p:nvPicPr>
          <p:cNvPr id="2050" name="Picture 2"/>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6733309" y="3740727"/>
            <a:ext cx="2379518" cy="19223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4">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6733309" y="1402774"/>
            <a:ext cx="2286000" cy="19353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554509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1136073"/>
          </a:xfrm>
        </p:spPr>
        <p:txBody>
          <a:bodyPr/>
          <a:lstStyle/>
          <a:p>
            <a:r>
              <a:rPr lang="tr-TR" b="1" dirty="0" smtClean="0">
                <a:solidFill>
                  <a:srgbClr val="7030A0"/>
                </a:solidFill>
                <a:latin typeface="Arial" panose="020B0604020202020204" pitchFamily="34" charset="0"/>
                <a:cs typeface="Arial" panose="020B0604020202020204" pitchFamily="34" charset="0"/>
              </a:rPr>
              <a:t>ÇOCUK İHMALİ</a:t>
            </a:r>
            <a:endParaRPr lang="tr-TR" b="1" dirty="0">
              <a:solidFill>
                <a:srgbClr val="7030A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77334" y="1849583"/>
            <a:ext cx="4632421" cy="4191780"/>
          </a:xfrm>
        </p:spPr>
        <p:txBody>
          <a:bodyPr>
            <a:normAutofit/>
          </a:bodyPr>
          <a:lstStyle/>
          <a:p>
            <a:pPr marL="0" indent="0" algn="just">
              <a:buNone/>
            </a:pPr>
            <a:r>
              <a:rPr lang="tr-TR" sz="2400" b="1" dirty="0" smtClean="0">
                <a:latin typeface="Arial" panose="020B0604020202020204" pitchFamily="34" charset="0"/>
                <a:cs typeface="Arial" panose="020B0604020202020204" pitchFamily="34" charset="0"/>
              </a:rPr>
              <a:t>	</a:t>
            </a:r>
            <a:r>
              <a:rPr lang="tr-TR" sz="2400" b="1" dirty="0" smtClean="0">
                <a:solidFill>
                  <a:srgbClr val="7030A0"/>
                </a:solidFill>
                <a:latin typeface="Arial" panose="020B0604020202020204" pitchFamily="34" charset="0"/>
                <a:cs typeface="Arial" panose="020B0604020202020204" pitchFamily="34" charset="0"/>
              </a:rPr>
              <a:t>EKONOMİK İHMAL</a:t>
            </a:r>
          </a:p>
          <a:p>
            <a:pPr marL="0" indent="0" algn="just">
              <a:buNone/>
            </a:pPr>
            <a:r>
              <a:rPr lang="tr-TR" altLang="tr-TR" sz="2400" dirty="0" smtClean="0">
                <a:latin typeface="Arial" panose="020B0604020202020204" pitchFamily="34" charset="0"/>
                <a:cs typeface="Arial" panose="020B0604020202020204" pitchFamily="34" charset="0"/>
              </a:rPr>
              <a:t>	</a:t>
            </a:r>
            <a:r>
              <a:rPr lang="tr-TR" altLang="tr-TR" sz="2400" dirty="0" smtClean="0">
                <a:solidFill>
                  <a:schemeClr val="accent3">
                    <a:lumMod val="50000"/>
                  </a:schemeClr>
                </a:solidFill>
                <a:latin typeface="Arial" panose="020B0604020202020204" pitchFamily="34" charset="0"/>
                <a:cs typeface="Arial" panose="020B0604020202020204" pitchFamily="34" charset="0"/>
              </a:rPr>
              <a:t>Okula </a:t>
            </a:r>
            <a:r>
              <a:rPr lang="tr-TR" altLang="tr-TR" sz="2400" dirty="0">
                <a:solidFill>
                  <a:schemeClr val="accent3">
                    <a:lumMod val="50000"/>
                  </a:schemeClr>
                </a:solidFill>
                <a:latin typeface="Arial" panose="020B0604020202020204" pitchFamily="34" charset="0"/>
                <a:cs typeface="Arial" panose="020B0604020202020204" pitchFamily="34" charset="0"/>
              </a:rPr>
              <a:t>gönderilmemesi veya okula gönderildiği halde okuldaki durumu ile ilgilenilmemesi</a:t>
            </a:r>
            <a:r>
              <a:rPr lang="tr-TR" altLang="tr-TR" sz="2400" dirty="0" smtClean="0">
                <a:solidFill>
                  <a:schemeClr val="accent3">
                    <a:lumMod val="50000"/>
                  </a:schemeClr>
                </a:solidFill>
                <a:latin typeface="Arial" panose="020B0604020202020204" pitchFamily="34" charset="0"/>
                <a:cs typeface="Arial" panose="020B0604020202020204" pitchFamily="34" charset="0"/>
              </a:rPr>
              <a:t>, eğitim </a:t>
            </a:r>
            <a:r>
              <a:rPr lang="tr-TR" altLang="tr-TR" sz="2400" dirty="0">
                <a:solidFill>
                  <a:schemeClr val="accent3">
                    <a:lumMod val="50000"/>
                  </a:schemeClr>
                </a:solidFill>
                <a:latin typeface="Arial" panose="020B0604020202020204" pitchFamily="34" charset="0"/>
                <a:cs typeface="Arial" panose="020B0604020202020204" pitchFamily="34" charset="0"/>
              </a:rPr>
              <a:t>gereksinimlerinin </a:t>
            </a:r>
            <a:r>
              <a:rPr lang="tr-TR" altLang="tr-TR" sz="2400" dirty="0" smtClean="0">
                <a:solidFill>
                  <a:schemeClr val="accent3">
                    <a:lumMod val="50000"/>
                  </a:schemeClr>
                </a:solidFill>
                <a:latin typeface="Arial" panose="020B0604020202020204" pitchFamily="34" charset="0"/>
                <a:cs typeface="Arial" panose="020B0604020202020204" pitchFamily="34" charset="0"/>
              </a:rPr>
              <a:t>göz ardı </a:t>
            </a:r>
            <a:r>
              <a:rPr lang="tr-TR" altLang="tr-TR" sz="2400" dirty="0">
                <a:solidFill>
                  <a:schemeClr val="accent3">
                    <a:lumMod val="50000"/>
                  </a:schemeClr>
                </a:solidFill>
                <a:latin typeface="Arial" panose="020B0604020202020204" pitchFamily="34" charset="0"/>
                <a:cs typeface="Arial" panose="020B0604020202020204" pitchFamily="34" charset="0"/>
              </a:rPr>
              <a:t>edilmesi.</a:t>
            </a:r>
          </a:p>
          <a:p>
            <a:pPr marL="0" indent="0" algn="just">
              <a:buNone/>
            </a:pPr>
            <a:endParaRPr lang="tr-TR" sz="2400" dirty="0" smtClean="0">
              <a:latin typeface="Arial" panose="020B0604020202020204" pitchFamily="34" charset="0"/>
              <a:cs typeface="Arial" panose="020B0604020202020204" pitchFamily="34" charset="0"/>
            </a:endParaRPr>
          </a:p>
          <a:p>
            <a:pPr marL="0" indent="0" algn="just">
              <a:buNone/>
            </a:pPr>
            <a:endParaRPr lang="tr-TR" sz="2400" dirty="0">
              <a:latin typeface="Arial" panose="020B0604020202020204" pitchFamily="34" charset="0"/>
              <a:cs typeface="Arial" panose="020B0604020202020204" pitchFamily="34" charset="0"/>
            </a:endParaRPr>
          </a:p>
        </p:txBody>
      </p:sp>
      <p:pic>
        <p:nvPicPr>
          <p:cNvPr id="3075" name="Picture 3"/>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5860473" y="2047009"/>
            <a:ext cx="2628900" cy="2514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755534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917864"/>
          </a:xfrm>
        </p:spPr>
        <p:txBody>
          <a:bodyPr/>
          <a:lstStyle/>
          <a:p>
            <a:r>
              <a:rPr lang="tr-TR" b="1" dirty="0" smtClean="0">
                <a:solidFill>
                  <a:srgbClr val="7030A0"/>
                </a:solidFill>
                <a:latin typeface="Arial" panose="020B0604020202020204" pitchFamily="34" charset="0"/>
                <a:cs typeface="Arial" panose="020B0604020202020204" pitchFamily="34" charset="0"/>
              </a:rPr>
              <a:t>ÇOCUK İHMALİ</a:t>
            </a:r>
            <a:endParaRPr lang="tr-TR" dirty="0">
              <a:solidFill>
                <a:srgbClr val="7030A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779316" y="1813214"/>
            <a:ext cx="4634347" cy="3330286"/>
          </a:xfrm>
        </p:spPr>
        <p:txBody>
          <a:bodyPr>
            <a:normAutofit/>
          </a:bodyPr>
          <a:lstStyle/>
          <a:p>
            <a:pPr marL="0" indent="0" algn="just">
              <a:buNone/>
            </a:pPr>
            <a:r>
              <a:rPr lang="tr-TR" altLang="tr-TR" sz="2400" b="1" dirty="0" smtClean="0">
                <a:latin typeface="Arial" panose="020B0604020202020204" pitchFamily="34" charset="0"/>
                <a:cs typeface="Arial" panose="020B0604020202020204" pitchFamily="34" charset="0"/>
              </a:rPr>
              <a:t>	</a:t>
            </a:r>
            <a:r>
              <a:rPr lang="tr-TR" altLang="tr-TR" sz="2400" b="1" dirty="0" smtClean="0">
                <a:solidFill>
                  <a:srgbClr val="7030A0"/>
                </a:solidFill>
                <a:latin typeface="Arial" panose="020B0604020202020204" pitchFamily="34" charset="0"/>
                <a:cs typeface="Arial" panose="020B0604020202020204" pitchFamily="34" charset="0"/>
              </a:rPr>
              <a:t>CİNSEL İHMAL</a:t>
            </a:r>
          </a:p>
          <a:p>
            <a:pPr marL="0" indent="0" algn="just">
              <a:buNone/>
            </a:pPr>
            <a:r>
              <a:rPr lang="tr-TR" altLang="tr-TR" sz="2400" dirty="0" smtClean="0">
                <a:solidFill>
                  <a:schemeClr val="accent3">
                    <a:lumMod val="50000"/>
                  </a:schemeClr>
                </a:solidFill>
                <a:latin typeface="Arial" panose="020B0604020202020204" pitchFamily="34" charset="0"/>
                <a:cs typeface="Arial" panose="020B0604020202020204" pitchFamily="34" charset="0"/>
              </a:rPr>
              <a:t>	</a:t>
            </a:r>
            <a:r>
              <a:rPr lang="tr-TR" altLang="tr-TR" sz="2000" dirty="0" smtClean="0">
                <a:solidFill>
                  <a:schemeClr val="accent3">
                    <a:lumMod val="50000"/>
                  </a:schemeClr>
                </a:solidFill>
                <a:latin typeface="Arial" panose="020B0604020202020204" pitchFamily="34" charset="0"/>
                <a:cs typeface="Arial" panose="020B0604020202020204" pitchFamily="34" charset="0"/>
              </a:rPr>
              <a:t>Çocuğa verilmesi gereken cinsel eğitimin verilmemesi ise cinsel ihmal olarak nitelendirilmektedir.</a:t>
            </a:r>
          </a:p>
          <a:p>
            <a:pPr algn="just"/>
            <a:endParaRPr lang="tr-TR" sz="2400" dirty="0">
              <a:latin typeface="Arial" panose="020B0604020202020204" pitchFamily="34" charset="0"/>
              <a:cs typeface="Arial" panose="020B0604020202020204" pitchFamily="34" charset="0"/>
            </a:endParaRPr>
          </a:p>
        </p:txBody>
      </p:sp>
      <p:pic>
        <p:nvPicPr>
          <p:cNvPr id="7170" name="Picture 2" descr="C:\Users\win8\Desktop\Resim6.jpg"/>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5642262" y="3366655"/>
            <a:ext cx="3034147" cy="2899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19694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834736"/>
          </a:xfrm>
        </p:spPr>
        <p:txBody>
          <a:bodyPr/>
          <a:lstStyle/>
          <a:p>
            <a:r>
              <a:rPr lang="tr-TR" b="1" dirty="0" smtClean="0">
                <a:solidFill>
                  <a:srgbClr val="7030A0"/>
                </a:solidFill>
                <a:latin typeface="Arial" panose="020B0604020202020204" pitchFamily="34" charset="0"/>
                <a:cs typeface="Arial" panose="020B0604020202020204" pitchFamily="34" charset="0"/>
              </a:rPr>
              <a:t>ÇOCUK İHMALİ</a:t>
            </a:r>
            <a:endParaRPr lang="tr-TR" dirty="0">
              <a:solidFill>
                <a:srgbClr val="7030A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77334" y="1662545"/>
            <a:ext cx="5754639" cy="4378817"/>
          </a:xfrm>
        </p:spPr>
        <p:txBody>
          <a:bodyPr>
            <a:normAutofit/>
          </a:bodyPr>
          <a:lstStyle/>
          <a:p>
            <a:pPr marL="0" indent="0" algn="just">
              <a:buNone/>
            </a:pPr>
            <a:r>
              <a:rPr lang="tr-TR" altLang="tr-TR" sz="2400" b="1" dirty="0" smtClean="0">
                <a:latin typeface="Arial" panose="020B0604020202020204" pitchFamily="34" charset="0"/>
                <a:cs typeface="Arial" panose="020B0604020202020204" pitchFamily="34" charset="0"/>
              </a:rPr>
              <a:t>	</a:t>
            </a:r>
            <a:r>
              <a:rPr lang="tr-TR" altLang="tr-TR" sz="2400" b="1" dirty="0" smtClean="0">
                <a:solidFill>
                  <a:srgbClr val="7030A0"/>
                </a:solidFill>
                <a:latin typeface="Arial" panose="020B0604020202020204" pitchFamily="34" charset="0"/>
                <a:cs typeface="Arial" panose="020B0604020202020204" pitchFamily="34" charset="0"/>
              </a:rPr>
              <a:t>DUYGUSAL İHMAL</a:t>
            </a:r>
          </a:p>
          <a:p>
            <a:pPr marL="0" indent="0" algn="just">
              <a:buNone/>
            </a:pPr>
            <a:r>
              <a:rPr lang="tr-TR" altLang="tr-TR" sz="2400" dirty="0" smtClean="0">
                <a:latin typeface="Arial" panose="020B0604020202020204" pitchFamily="34" charset="0"/>
                <a:cs typeface="Arial" panose="020B0604020202020204" pitchFamily="34" charset="0"/>
              </a:rPr>
              <a:t>	</a:t>
            </a:r>
            <a:r>
              <a:rPr lang="tr-TR" altLang="tr-TR" sz="2400" dirty="0" smtClean="0">
                <a:solidFill>
                  <a:schemeClr val="accent3">
                    <a:lumMod val="50000"/>
                  </a:schemeClr>
                </a:solidFill>
                <a:latin typeface="Arial" panose="020B0604020202020204" pitchFamily="34" charset="0"/>
                <a:cs typeface="Arial" panose="020B0604020202020204" pitchFamily="34" charset="0"/>
              </a:rPr>
              <a:t>Çocuğun ihtiyaç duyduğu sevgi, ilgi ve yakınlığın gösterilmemesi duygusal ihmal olarak tanımlanabilir.</a:t>
            </a:r>
          </a:p>
          <a:p>
            <a:pPr algn="just"/>
            <a:endParaRPr lang="tr-TR" sz="2400" dirty="0">
              <a:latin typeface="Arial" panose="020B0604020202020204" pitchFamily="34" charset="0"/>
              <a:cs typeface="Arial" panose="020B0604020202020204" pitchFamily="34" charset="0"/>
            </a:endParaRPr>
          </a:p>
        </p:txBody>
      </p:sp>
      <p:pic>
        <p:nvPicPr>
          <p:cNvPr id="5" name="Picture 2"/>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85000"/>
                    </a14:imgEffect>
                  </a14:imgLayer>
                </a14:imgProps>
              </a:ext>
              <a:ext uri="{28A0092B-C50C-407E-A947-70E740481C1C}">
                <a14:useLocalDpi xmlns:a14="http://schemas.microsoft.com/office/drawing/2010/main" val="0"/>
              </a:ext>
            </a:extLst>
          </a:blip>
          <a:srcRect/>
          <a:stretch>
            <a:fillRect/>
          </a:stretch>
        </p:blipFill>
        <p:spPr bwMode="auto">
          <a:xfrm>
            <a:off x="5340929" y="3176275"/>
            <a:ext cx="3046702" cy="30868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84499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1000991"/>
          </a:xfrm>
        </p:spPr>
        <p:txBody>
          <a:bodyPr anchor="ctr"/>
          <a:lstStyle/>
          <a:p>
            <a:r>
              <a:rPr lang="tr-TR" b="1" dirty="0" smtClean="0">
                <a:solidFill>
                  <a:srgbClr val="7030A0"/>
                </a:solidFill>
                <a:latin typeface="Arial" panose="020B0604020202020204" pitchFamily="34" charset="0"/>
                <a:cs typeface="Arial" panose="020B0604020202020204" pitchFamily="34" charset="0"/>
              </a:rPr>
              <a:t>ÇOCUK İSTİSMARI</a:t>
            </a:r>
            <a:endParaRPr lang="tr-TR" b="1" dirty="0">
              <a:solidFill>
                <a:srgbClr val="7030A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77334" y="1922319"/>
            <a:ext cx="8596668" cy="3906981"/>
          </a:xfrm>
        </p:spPr>
        <p:txBody>
          <a:bodyPr>
            <a:normAutofit/>
          </a:bodyPr>
          <a:lstStyle/>
          <a:p>
            <a:pPr marL="0" indent="0" algn="just">
              <a:buNone/>
            </a:pPr>
            <a:r>
              <a:rPr lang="tr-TR" sz="2400" b="1" dirty="0" smtClean="0">
                <a:latin typeface="Arial" panose="020B0604020202020204" pitchFamily="34" charset="0"/>
                <a:cs typeface="Arial" panose="020B0604020202020204" pitchFamily="34" charset="0"/>
              </a:rPr>
              <a:t>	</a:t>
            </a:r>
            <a:r>
              <a:rPr lang="tr-TR" sz="2400" b="1" dirty="0" smtClean="0">
                <a:solidFill>
                  <a:srgbClr val="7030A0"/>
                </a:solidFill>
                <a:latin typeface="Arial" panose="020B0604020202020204" pitchFamily="34" charset="0"/>
                <a:cs typeface="Arial" panose="020B0604020202020204" pitchFamily="34" charset="0"/>
              </a:rPr>
              <a:t>Çocuk istismarı </a:t>
            </a:r>
            <a:r>
              <a:rPr lang="tr-TR" sz="2400" dirty="0" smtClean="0">
                <a:solidFill>
                  <a:schemeClr val="accent3">
                    <a:lumMod val="50000"/>
                  </a:schemeClr>
                </a:solidFill>
                <a:latin typeface="Arial" panose="020B0604020202020204" pitchFamily="34" charset="0"/>
                <a:cs typeface="Arial" panose="020B0604020202020204" pitchFamily="34" charset="0"/>
              </a:rPr>
              <a:t>çocuğun sağlığını, bedensel, zihinsel, sosyal ve duygusal gelişimini olumsuz yönde etkileyen, zarar veren toplum veya devlet tarafından bilerek veya bilmeyerek yapılan davranışlar çocuk istismarı olarak kabul edilir.</a:t>
            </a:r>
          </a:p>
          <a:p>
            <a:pPr marL="0" indent="0" algn="just">
              <a:buNone/>
            </a:pPr>
            <a:r>
              <a:rPr lang="tr-TR" sz="2400" dirty="0" smtClean="0">
                <a:solidFill>
                  <a:schemeClr val="accent3">
                    <a:lumMod val="50000"/>
                  </a:schemeClr>
                </a:solidFill>
                <a:latin typeface="Arial" panose="020B0604020202020204" pitchFamily="34" charset="0"/>
                <a:cs typeface="Arial" panose="020B0604020202020204" pitchFamily="34" charset="0"/>
              </a:rPr>
              <a:t> 	İstismar çocuğun fiziksel, ekonomik, duygusal ve cinsel yönden kötüye kullanımıdır.</a:t>
            </a:r>
            <a:endParaRPr lang="tr-TR" sz="2400" dirty="0">
              <a:solidFill>
                <a:schemeClr val="accent3">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17765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1063336"/>
          </a:xfrm>
        </p:spPr>
        <p:txBody>
          <a:bodyPr/>
          <a:lstStyle/>
          <a:p>
            <a:r>
              <a:rPr lang="tr-TR" b="1" dirty="0" smtClean="0">
                <a:solidFill>
                  <a:srgbClr val="7030A0"/>
                </a:solidFill>
                <a:latin typeface="Arial" panose="020B0604020202020204" pitchFamily="34" charset="0"/>
                <a:cs typeface="Arial" panose="020B0604020202020204" pitchFamily="34" charset="0"/>
              </a:rPr>
              <a:t>ÇOCUK İSTİSMARI</a:t>
            </a:r>
            <a:endParaRPr lang="tr-TR" b="1" dirty="0">
              <a:solidFill>
                <a:srgbClr val="7030A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77334" y="1652155"/>
            <a:ext cx="5889721" cy="4574474"/>
          </a:xfrm>
        </p:spPr>
        <p:txBody>
          <a:bodyPr/>
          <a:lstStyle/>
          <a:p>
            <a:pPr marL="0" indent="0" algn="just">
              <a:buNone/>
            </a:pPr>
            <a:r>
              <a:rPr lang="tr-TR" sz="2000" b="1" dirty="0" smtClean="0">
                <a:latin typeface="Arial" panose="020B0604020202020204" pitchFamily="34" charset="0"/>
                <a:cs typeface="Arial" panose="020B0604020202020204" pitchFamily="34" charset="0"/>
              </a:rPr>
              <a:t>	</a:t>
            </a:r>
            <a:r>
              <a:rPr lang="tr-TR" sz="2000" b="1" dirty="0" smtClean="0">
                <a:solidFill>
                  <a:srgbClr val="7030A0"/>
                </a:solidFill>
                <a:latin typeface="Arial" panose="020B0604020202020204" pitchFamily="34" charset="0"/>
                <a:cs typeface="Arial" panose="020B0604020202020204" pitchFamily="34" charset="0"/>
              </a:rPr>
              <a:t>FİZİKSEL İSTİSMAR</a:t>
            </a:r>
          </a:p>
          <a:p>
            <a:pPr marL="0" indent="0" algn="just">
              <a:buNone/>
            </a:pPr>
            <a:r>
              <a:rPr lang="tr-TR" dirty="0" smtClean="0">
                <a:latin typeface="Arial" panose="020B0604020202020204" pitchFamily="34" charset="0"/>
                <a:cs typeface="Arial" panose="020B0604020202020204" pitchFamily="34" charset="0"/>
              </a:rPr>
              <a:t>	</a:t>
            </a:r>
            <a:r>
              <a:rPr lang="tr-TR" dirty="0" smtClean="0">
                <a:solidFill>
                  <a:schemeClr val="accent3">
                    <a:lumMod val="50000"/>
                  </a:schemeClr>
                </a:solidFill>
                <a:latin typeface="Arial" panose="020B0604020202020204" pitchFamily="34" charset="0"/>
                <a:cs typeface="Arial" panose="020B0604020202020204" pitchFamily="34" charset="0"/>
              </a:rPr>
              <a:t>İstismar türleri içinde tanımlanması ve belirlenmesi en kolay olan istismardır. Çocuğun kaza dışı hasar görmesi veya fiziksel olarak cezalandırılması olarak ifade edebiliriz. Terbiye, eğitim gibi gerekçelerle çocuğa uygulanan her türlü şiddet bir istismardır. </a:t>
            </a:r>
          </a:p>
          <a:p>
            <a:pPr marL="0" indent="0" algn="just">
              <a:buNone/>
            </a:pPr>
            <a:r>
              <a:rPr lang="tr-TR" dirty="0" smtClean="0">
                <a:solidFill>
                  <a:schemeClr val="accent3">
                    <a:lumMod val="50000"/>
                  </a:schemeClr>
                </a:solidFill>
                <a:latin typeface="Arial" panose="020B0604020202020204" pitchFamily="34" charset="0"/>
                <a:cs typeface="Arial" panose="020B0604020202020204" pitchFamily="34" charset="0"/>
              </a:rPr>
              <a:t>	Örneğin çocuğa tokat atmak fiziksel bir istismardır, çocuğu yapamayacağı işlere zorlama onun bedensel gelişimi üzerinde olumsuz etkileri olacağı için fiziksel bir istismardır.</a:t>
            </a:r>
            <a:endParaRPr lang="tr-TR" dirty="0">
              <a:solidFill>
                <a:schemeClr val="accent3">
                  <a:lumMod val="50000"/>
                </a:schemeClr>
              </a:solidFill>
              <a:latin typeface="Arial" panose="020B0604020202020204" pitchFamily="34" charset="0"/>
              <a:cs typeface="Arial" panose="020B0604020202020204" pitchFamily="34" charset="0"/>
            </a:endParaRPr>
          </a:p>
        </p:txBody>
      </p:sp>
      <p:pic>
        <p:nvPicPr>
          <p:cNvPr id="5" name="Picture 2"/>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2000"/>
                    </a14:imgEffect>
                  </a14:imgLayer>
                </a14:imgProps>
              </a:ext>
              <a:ext uri="{28A0092B-C50C-407E-A947-70E740481C1C}">
                <a14:useLocalDpi xmlns:a14="http://schemas.microsoft.com/office/drawing/2010/main" val="0"/>
              </a:ext>
            </a:extLst>
          </a:blip>
          <a:srcRect/>
          <a:stretch>
            <a:fillRect/>
          </a:stretch>
        </p:blipFill>
        <p:spPr bwMode="auto">
          <a:xfrm>
            <a:off x="6747287" y="2130136"/>
            <a:ext cx="2822740" cy="27224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135922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959427"/>
          </a:xfrm>
        </p:spPr>
        <p:txBody>
          <a:bodyPr/>
          <a:lstStyle/>
          <a:p>
            <a:r>
              <a:rPr lang="tr-TR" b="1" dirty="0" smtClean="0">
                <a:solidFill>
                  <a:srgbClr val="7030A0"/>
                </a:solidFill>
                <a:latin typeface="Arial" panose="020B0604020202020204" pitchFamily="34" charset="0"/>
                <a:cs typeface="Arial" panose="020B0604020202020204" pitchFamily="34" charset="0"/>
              </a:rPr>
              <a:t>ÇOCUK İSTİSMARI</a:t>
            </a:r>
            <a:endParaRPr lang="tr-TR" b="1" dirty="0">
              <a:solidFill>
                <a:srgbClr val="7030A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77334" y="1766455"/>
            <a:ext cx="6076757" cy="4274907"/>
          </a:xfrm>
        </p:spPr>
        <p:txBody>
          <a:bodyPr/>
          <a:lstStyle/>
          <a:p>
            <a:pPr marL="0" indent="0" algn="just">
              <a:buNone/>
            </a:pPr>
            <a:r>
              <a:rPr lang="tr-TR" sz="2000" b="1" dirty="0" smtClean="0">
                <a:latin typeface="Arial" panose="020B0604020202020204" pitchFamily="34" charset="0"/>
                <a:cs typeface="Arial" panose="020B0604020202020204" pitchFamily="34" charset="0"/>
              </a:rPr>
              <a:t>	</a:t>
            </a:r>
            <a:r>
              <a:rPr lang="tr-TR" sz="2400" b="1" dirty="0" smtClean="0">
                <a:solidFill>
                  <a:srgbClr val="7030A0"/>
                </a:solidFill>
                <a:latin typeface="Arial" panose="020B0604020202020204" pitchFamily="34" charset="0"/>
                <a:cs typeface="Arial" panose="020B0604020202020204" pitchFamily="34" charset="0"/>
              </a:rPr>
              <a:t>DUYGUSAL İSTİSMAR</a:t>
            </a:r>
          </a:p>
          <a:p>
            <a:pPr marL="0" indent="0" algn="just">
              <a:buNone/>
            </a:pPr>
            <a:r>
              <a:rPr lang="tr-TR" dirty="0" smtClean="0">
                <a:latin typeface="Arial" panose="020B0604020202020204" pitchFamily="34" charset="0"/>
                <a:cs typeface="Arial" panose="020B0604020202020204" pitchFamily="34" charset="0"/>
              </a:rPr>
              <a:t>	</a:t>
            </a:r>
            <a:r>
              <a:rPr lang="tr-TR" dirty="0">
                <a:solidFill>
                  <a:schemeClr val="accent3">
                    <a:lumMod val="50000"/>
                  </a:schemeClr>
                </a:solidFill>
                <a:latin typeface="Arial" panose="020B0604020202020204" pitchFamily="34" charset="0"/>
                <a:cs typeface="Arial" panose="020B0604020202020204" pitchFamily="34" charset="0"/>
              </a:rPr>
              <a:t>Ç</a:t>
            </a:r>
            <a:r>
              <a:rPr lang="tr-TR" dirty="0" smtClean="0">
                <a:solidFill>
                  <a:schemeClr val="accent3">
                    <a:lumMod val="50000"/>
                  </a:schemeClr>
                </a:solidFill>
                <a:latin typeface="Arial" panose="020B0604020202020204" pitchFamily="34" charset="0"/>
                <a:cs typeface="Arial" panose="020B0604020202020204" pitchFamily="34" charset="0"/>
              </a:rPr>
              <a:t>ocuğun sevilmemesi, ihtiyacı olan duygusal ilgi ve yakınlığın ona gösterilmemesi duygusal istismardır. Tek başına görülebildiği gibi fiziksel ve cinsel istismarla birlikte de görülmektedir.</a:t>
            </a:r>
          </a:p>
          <a:p>
            <a:pPr marL="0" indent="0" algn="just">
              <a:buNone/>
            </a:pPr>
            <a:r>
              <a:rPr lang="tr-TR" dirty="0" smtClean="0">
                <a:solidFill>
                  <a:schemeClr val="accent3">
                    <a:lumMod val="50000"/>
                  </a:schemeClr>
                </a:solidFill>
                <a:latin typeface="Arial" panose="020B0604020202020204" pitchFamily="34" charset="0"/>
                <a:cs typeface="Arial" panose="020B0604020202020204" pitchFamily="34" charset="0"/>
              </a:rPr>
              <a:t>	Ebeveynlerin ya da çevredeki diğer yetişkinlerin çocuğu aşağılamaları, ilgi ve sevgilerini göstermemeleri, devamlı olarak eleştirmeleri, alay etmeleri, küfür etmeleri ve saldırganca davranmaları duygusal istismardır. </a:t>
            </a:r>
          </a:p>
          <a:p>
            <a:pPr marL="0" indent="0" algn="just">
              <a:buNone/>
            </a:pPr>
            <a:r>
              <a:rPr lang="tr-TR" dirty="0" smtClean="0">
                <a:solidFill>
                  <a:schemeClr val="accent3">
                    <a:lumMod val="50000"/>
                  </a:schemeClr>
                </a:solidFill>
                <a:latin typeface="Arial" panose="020B0604020202020204" pitchFamily="34" charset="0"/>
                <a:cs typeface="Arial" panose="020B0604020202020204" pitchFamily="34" charset="0"/>
              </a:rPr>
              <a:t>	Çocuğun küçümsenmesi, dışlanması, duygularının yargılanması da duygusal istismar sayılmaktadır.</a:t>
            </a:r>
            <a:endParaRPr lang="tr-TR" dirty="0">
              <a:solidFill>
                <a:schemeClr val="accent3">
                  <a:lumMod val="50000"/>
                </a:schemeClr>
              </a:solidFill>
              <a:latin typeface="Arial" panose="020B0604020202020204" pitchFamily="34" charset="0"/>
              <a:cs typeface="Arial" panose="020B0604020202020204" pitchFamily="34" charset="0"/>
            </a:endParaRPr>
          </a:p>
        </p:txBody>
      </p:sp>
      <p:pic>
        <p:nvPicPr>
          <p:cNvPr id="5123" name="Picture 3"/>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80000"/>
                    </a14:imgEffect>
                  </a14:imgLayer>
                </a14:imgProps>
              </a:ext>
              <a:ext uri="{28A0092B-C50C-407E-A947-70E740481C1C}">
                <a14:useLocalDpi xmlns:a14="http://schemas.microsoft.com/office/drawing/2010/main" val="0"/>
              </a:ext>
            </a:extLst>
          </a:blip>
          <a:srcRect/>
          <a:stretch>
            <a:fillRect/>
          </a:stretch>
        </p:blipFill>
        <p:spPr bwMode="auto">
          <a:xfrm>
            <a:off x="6909956" y="2298536"/>
            <a:ext cx="2827618" cy="28449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805056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969818"/>
          </a:xfrm>
        </p:spPr>
        <p:txBody>
          <a:bodyPr/>
          <a:lstStyle/>
          <a:p>
            <a:r>
              <a:rPr lang="tr-TR" b="1" dirty="0" smtClean="0">
                <a:solidFill>
                  <a:srgbClr val="7030A0"/>
                </a:solidFill>
                <a:latin typeface="Arial" panose="020B0604020202020204" pitchFamily="34" charset="0"/>
                <a:cs typeface="Arial" panose="020B0604020202020204" pitchFamily="34" charset="0"/>
              </a:rPr>
              <a:t>ÇOCUK İSTİSMARI</a:t>
            </a:r>
            <a:endParaRPr lang="tr-TR" b="1" dirty="0">
              <a:solidFill>
                <a:srgbClr val="7030A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77334" y="1766455"/>
            <a:ext cx="8596668" cy="4274907"/>
          </a:xfrm>
        </p:spPr>
        <p:txBody>
          <a:bodyPr/>
          <a:lstStyle/>
          <a:p>
            <a:pPr marL="0" indent="0" algn="just">
              <a:buNone/>
            </a:pPr>
            <a:r>
              <a:rPr lang="tr-TR" sz="2400" b="1" dirty="0" smtClean="0">
                <a:latin typeface="Arial" panose="020B0604020202020204" pitchFamily="34" charset="0"/>
                <a:cs typeface="Arial" panose="020B0604020202020204" pitchFamily="34" charset="0"/>
              </a:rPr>
              <a:t>	</a:t>
            </a:r>
            <a:r>
              <a:rPr lang="tr-TR" sz="2400" b="1" dirty="0" smtClean="0">
                <a:solidFill>
                  <a:srgbClr val="7030A0"/>
                </a:solidFill>
                <a:latin typeface="Arial" panose="020B0604020202020204" pitchFamily="34" charset="0"/>
                <a:cs typeface="Arial" panose="020B0604020202020204" pitchFamily="34" charset="0"/>
              </a:rPr>
              <a:t>EKONOMİK İSTİSMAR</a:t>
            </a:r>
          </a:p>
          <a:p>
            <a:pPr marL="0" indent="0" algn="just">
              <a:buNone/>
            </a:pPr>
            <a:r>
              <a:rPr lang="tr-TR" dirty="0" smtClean="0">
                <a:latin typeface="Arial" panose="020B0604020202020204" pitchFamily="34" charset="0"/>
                <a:cs typeface="Arial" panose="020B0604020202020204" pitchFamily="34" charset="0"/>
              </a:rPr>
              <a:t>	</a:t>
            </a:r>
            <a:r>
              <a:rPr lang="tr-TR" sz="2400" dirty="0">
                <a:solidFill>
                  <a:schemeClr val="accent3">
                    <a:lumMod val="50000"/>
                  </a:schemeClr>
                </a:solidFill>
                <a:latin typeface="Arial" panose="020B0604020202020204" pitchFamily="34" charset="0"/>
                <a:cs typeface="Arial" panose="020B0604020202020204" pitchFamily="34" charset="0"/>
              </a:rPr>
              <a:t>Ç</a:t>
            </a:r>
            <a:r>
              <a:rPr lang="tr-TR" sz="2400" dirty="0" smtClean="0">
                <a:solidFill>
                  <a:schemeClr val="accent3">
                    <a:lumMod val="50000"/>
                  </a:schemeClr>
                </a:solidFill>
                <a:latin typeface="Arial" panose="020B0604020202020204" pitchFamily="34" charset="0"/>
                <a:cs typeface="Arial" panose="020B0604020202020204" pitchFamily="34" charset="0"/>
              </a:rPr>
              <a:t>ocuğun emeğinden, bedeninden kazanç sağlamak amacıyla yararlanılmasıdır. </a:t>
            </a:r>
          </a:p>
          <a:p>
            <a:pPr marL="0" indent="0" algn="just">
              <a:buNone/>
            </a:pPr>
            <a:r>
              <a:rPr lang="tr-TR" sz="2400" dirty="0" smtClean="0">
                <a:solidFill>
                  <a:schemeClr val="accent3">
                    <a:lumMod val="50000"/>
                  </a:schemeClr>
                </a:solidFill>
                <a:latin typeface="Arial" panose="020B0604020202020204" pitchFamily="34" charset="0"/>
                <a:cs typeface="Arial" panose="020B0604020202020204" pitchFamily="34" charset="0"/>
              </a:rPr>
              <a:t>	Çocuğun kötü ve sağlıksız koşullarda çalıştırılması, yapabileceğinden fazla iş yüklenmesi, sokakta çalıştırılması, fuhuş sektöründe çalışmaya zorlanması, organ ticareti amacıyla kaçırılması vb.</a:t>
            </a:r>
            <a:endParaRPr lang="tr-TR" sz="2400" dirty="0">
              <a:solidFill>
                <a:schemeClr val="accent3">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079664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1000991"/>
          </a:xfrm>
        </p:spPr>
        <p:txBody>
          <a:bodyPr/>
          <a:lstStyle/>
          <a:p>
            <a:r>
              <a:rPr lang="tr-TR" b="1" dirty="0" smtClean="0">
                <a:solidFill>
                  <a:srgbClr val="7030A0"/>
                </a:solidFill>
                <a:latin typeface="Arial" panose="020B0604020202020204" pitchFamily="34" charset="0"/>
                <a:cs typeface="Arial" panose="020B0604020202020204" pitchFamily="34" charset="0"/>
              </a:rPr>
              <a:t>ÇOCUK İSTİSMARI</a:t>
            </a:r>
            <a:endParaRPr lang="tr-TR" b="1" dirty="0">
              <a:solidFill>
                <a:srgbClr val="7030A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77334" y="1797627"/>
            <a:ext cx="6010546" cy="4243735"/>
          </a:xfrm>
        </p:spPr>
        <p:txBody>
          <a:bodyPr/>
          <a:lstStyle/>
          <a:p>
            <a:pPr marL="0" indent="0" algn="just">
              <a:buNone/>
            </a:pPr>
            <a:r>
              <a:rPr lang="tr-TR" sz="2400" b="1" dirty="0" smtClean="0">
                <a:latin typeface="Arial" panose="020B0604020202020204" pitchFamily="34" charset="0"/>
                <a:cs typeface="Arial" panose="020B0604020202020204" pitchFamily="34" charset="0"/>
              </a:rPr>
              <a:t>	</a:t>
            </a:r>
            <a:r>
              <a:rPr lang="tr-TR" sz="2400" b="1" dirty="0" smtClean="0">
                <a:solidFill>
                  <a:srgbClr val="7030A0"/>
                </a:solidFill>
                <a:latin typeface="Arial" panose="020B0604020202020204" pitchFamily="34" charset="0"/>
                <a:cs typeface="Arial" panose="020B0604020202020204" pitchFamily="34" charset="0"/>
              </a:rPr>
              <a:t>CİNSEL İSTİSMAR</a:t>
            </a:r>
          </a:p>
          <a:p>
            <a:pPr marL="0" indent="0" algn="just">
              <a:buNone/>
            </a:pPr>
            <a:r>
              <a:rPr lang="tr-TR" sz="2000" dirty="0" smtClean="0">
                <a:latin typeface="Arial" panose="020B0604020202020204" pitchFamily="34" charset="0"/>
                <a:cs typeface="Arial" panose="020B0604020202020204" pitchFamily="34" charset="0"/>
              </a:rPr>
              <a:t>	</a:t>
            </a:r>
            <a:r>
              <a:rPr lang="tr-TR" sz="2000" dirty="0">
                <a:solidFill>
                  <a:schemeClr val="accent3">
                    <a:lumMod val="50000"/>
                  </a:schemeClr>
                </a:solidFill>
                <a:latin typeface="Arial" panose="020B0604020202020204" pitchFamily="34" charset="0"/>
                <a:cs typeface="Arial" panose="020B0604020202020204" pitchFamily="34" charset="0"/>
              </a:rPr>
              <a:t>Ç</a:t>
            </a:r>
            <a:r>
              <a:rPr lang="tr-TR" sz="2000" dirty="0" smtClean="0">
                <a:solidFill>
                  <a:schemeClr val="accent3">
                    <a:lumMod val="50000"/>
                  </a:schemeClr>
                </a:solidFill>
                <a:latin typeface="Arial" panose="020B0604020202020204" pitchFamily="34" charset="0"/>
                <a:cs typeface="Arial" panose="020B0604020202020204" pitchFamily="34" charset="0"/>
              </a:rPr>
              <a:t>ocuğun her türlü cinsel ilişkiye zorlanması veya çocukla cinsel ilişkiye girilmesidir. Bir yetişkinin, çocuğa cinsel haz alacak şekilde dokunması, cinsel organını göstermesi, mahrem yerlerine dokunması da cinsel istismara girmektedir.</a:t>
            </a:r>
          </a:p>
          <a:p>
            <a:pPr marL="0" indent="0" algn="just">
              <a:buNone/>
            </a:pPr>
            <a:r>
              <a:rPr lang="tr-TR" sz="2000" dirty="0" smtClean="0">
                <a:solidFill>
                  <a:schemeClr val="accent3">
                    <a:lumMod val="50000"/>
                  </a:schemeClr>
                </a:solidFill>
                <a:latin typeface="Arial" panose="020B0604020202020204" pitchFamily="34" charset="0"/>
                <a:cs typeface="Arial" panose="020B0604020202020204" pitchFamily="34" charset="0"/>
              </a:rPr>
              <a:t>	Çoğu zaman çocuğun yaşı küçükse bunun ne olduğunun, ne anlama geldiğinin farkında olmayabilir.</a:t>
            </a:r>
            <a:endParaRPr lang="tr-TR" sz="2000" dirty="0">
              <a:solidFill>
                <a:schemeClr val="accent3">
                  <a:lumMod val="50000"/>
                </a:schemeClr>
              </a:solidFill>
              <a:latin typeface="Arial" panose="020B0604020202020204" pitchFamily="34" charset="0"/>
              <a:cs typeface="Arial" panose="020B0604020202020204" pitchFamily="34" charset="0"/>
            </a:endParaRPr>
          </a:p>
        </p:txBody>
      </p:sp>
      <p:pic>
        <p:nvPicPr>
          <p:cNvPr id="4098" name="Picture 2"/>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65000"/>
                    </a14:imgEffect>
                  </a14:imgLayer>
                </a14:imgProps>
              </a:ext>
              <a:ext uri="{28A0092B-C50C-407E-A947-70E740481C1C}">
                <a14:useLocalDpi xmlns:a14="http://schemas.microsoft.com/office/drawing/2010/main" val="0"/>
              </a:ext>
            </a:extLst>
          </a:blip>
          <a:srcRect/>
          <a:stretch>
            <a:fillRect/>
          </a:stretch>
        </p:blipFill>
        <p:spPr bwMode="auto">
          <a:xfrm>
            <a:off x="6891366" y="2328530"/>
            <a:ext cx="3194340" cy="28069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924898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677333" y="609600"/>
            <a:ext cx="8986211" cy="1320800"/>
          </a:xfrm>
        </p:spPr>
        <p:txBody>
          <a:bodyPr anchor="ctr">
            <a:normAutofit/>
          </a:bodyPr>
          <a:lstStyle/>
          <a:p>
            <a:r>
              <a:rPr lang="tr-TR" b="1" dirty="0" smtClean="0">
                <a:solidFill>
                  <a:srgbClr val="7030A0"/>
                </a:solidFill>
                <a:latin typeface="Arial" panose="020B0604020202020204" pitchFamily="34" charset="0"/>
                <a:cs typeface="Arial" panose="020B0604020202020204" pitchFamily="34" charset="0"/>
              </a:rPr>
              <a:t>ÇOCUK KAVRAMI VE ÇOCUK HAKLARI</a:t>
            </a:r>
            <a:endParaRPr lang="tr-TR" b="1" dirty="0">
              <a:solidFill>
                <a:srgbClr val="7030A0"/>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646161" y="1755344"/>
            <a:ext cx="5713075" cy="3880773"/>
          </a:xfrm>
        </p:spPr>
        <p:txBody>
          <a:bodyPr anchor="ctr">
            <a:normAutofit fontScale="85000" lnSpcReduction="10000"/>
          </a:bodyPr>
          <a:lstStyle/>
          <a:p>
            <a:pPr marL="0" indent="0" algn="just">
              <a:buNone/>
            </a:pPr>
            <a:endParaRPr lang="tr-TR" sz="2800" b="1" dirty="0" smtClean="0">
              <a:latin typeface="Arial" panose="020B0604020202020204" pitchFamily="34" charset="0"/>
              <a:cs typeface="Arial" panose="020B0604020202020204" pitchFamily="34" charset="0"/>
            </a:endParaRPr>
          </a:p>
          <a:p>
            <a:pPr marL="0" indent="0" algn="just">
              <a:buNone/>
            </a:pPr>
            <a:r>
              <a:rPr lang="tr-TR" sz="2800" b="1" dirty="0">
                <a:latin typeface="Arial" panose="020B0604020202020204" pitchFamily="34" charset="0"/>
                <a:cs typeface="Arial" panose="020B0604020202020204" pitchFamily="34" charset="0"/>
              </a:rPr>
              <a:t>	</a:t>
            </a:r>
            <a:r>
              <a:rPr lang="tr-TR" sz="2800" b="1" dirty="0" smtClean="0">
                <a:solidFill>
                  <a:srgbClr val="7030A0"/>
                </a:solidFill>
                <a:latin typeface="Arial" panose="020B0604020202020204" pitchFamily="34" charset="0"/>
                <a:cs typeface="Arial" panose="020B0604020202020204" pitchFamily="34" charset="0"/>
              </a:rPr>
              <a:t>ÇOCUK NEDİR?</a:t>
            </a:r>
            <a:endParaRPr lang="tr-TR" sz="2800" b="1" dirty="0">
              <a:solidFill>
                <a:srgbClr val="7030A0"/>
              </a:solidFill>
              <a:latin typeface="Arial" panose="020B0604020202020204" pitchFamily="34" charset="0"/>
              <a:cs typeface="Arial" panose="020B0604020202020204" pitchFamily="34" charset="0"/>
            </a:endParaRPr>
          </a:p>
          <a:p>
            <a:pPr algn="just">
              <a:buFont typeface="Wingdings" pitchFamily="2" charset="2"/>
              <a:buNone/>
            </a:pPr>
            <a:r>
              <a:rPr lang="tr-TR" altLang="tr-TR" sz="2400" b="1" dirty="0" smtClean="0">
                <a:latin typeface="Arial" panose="020B0604020202020204" pitchFamily="34" charset="0"/>
                <a:cs typeface="Arial" panose="020B0604020202020204" pitchFamily="34" charset="0"/>
              </a:rPr>
              <a:t>	</a:t>
            </a:r>
            <a:r>
              <a:rPr lang="tr-TR" altLang="tr-TR" sz="2400" b="1" dirty="0" smtClean="0">
                <a:solidFill>
                  <a:srgbClr val="7030A0"/>
                </a:solidFill>
                <a:latin typeface="Arial" panose="020B0604020202020204" pitchFamily="34" charset="0"/>
                <a:cs typeface="Arial" panose="020B0604020202020204" pitchFamily="34" charset="0"/>
              </a:rPr>
              <a:t>Çocuk Hakları Sözleşmesi </a:t>
            </a:r>
            <a:endParaRPr lang="tr-TR" altLang="tr-TR" sz="2400" dirty="0" smtClean="0">
              <a:solidFill>
                <a:srgbClr val="7030A0"/>
              </a:solidFill>
              <a:latin typeface="Arial" panose="020B0604020202020204" pitchFamily="34" charset="0"/>
              <a:cs typeface="Arial" panose="020B0604020202020204" pitchFamily="34" charset="0"/>
            </a:endParaRPr>
          </a:p>
          <a:p>
            <a:pPr algn="just">
              <a:buFont typeface="Wingdings" pitchFamily="2" charset="2"/>
              <a:buNone/>
            </a:pPr>
            <a:r>
              <a:rPr lang="tr-TR" altLang="tr-TR" sz="2400" dirty="0" smtClean="0">
                <a:latin typeface="Arial" panose="020B0604020202020204" pitchFamily="34" charset="0"/>
                <a:cs typeface="Arial" panose="020B0604020202020204" pitchFamily="34" charset="0"/>
              </a:rPr>
              <a:t>	</a:t>
            </a:r>
            <a:r>
              <a:rPr lang="tr-TR" altLang="tr-TR" sz="2400" dirty="0" smtClean="0">
                <a:solidFill>
                  <a:schemeClr val="accent3">
                    <a:lumMod val="50000"/>
                  </a:schemeClr>
                </a:solidFill>
                <a:latin typeface="Arial" panose="020B0604020202020204" pitchFamily="34" charset="0"/>
                <a:cs typeface="Arial" panose="020B0604020202020204" pitchFamily="34" charset="0"/>
              </a:rPr>
              <a:t>Madde1: Bu sözleşme uyarınca çocuğa uygulanabilecek olan kanuna göre daha erken yaşta reşit olma durumu hariç, 18 yaşına kadar her birey çocuk sayılır.</a:t>
            </a:r>
            <a:endParaRPr lang="tr-TR" altLang="tr-TR" sz="2400" dirty="0">
              <a:solidFill>
                <a:schemeClr val="accent3">
                  <a:lumMod val="50000"/>
                </a:schemeClr>
              </a:solidFill>
              <a:latin typeface="Arial" panose="020B0604020202020204" pitchFamily="34" charset="0"/>
              <a:cs typeface="Arial" panose="020B0604020202020204" pitchFamily="34" charset="0"/>
            </a:endParaRPr>
          </a:p>
          <a:p>
            <a:pPr algn="just">
              <a:buFont typeface="Wingdings" pitchFamily="2" charset="2"/>
              <a:buNone/>
            </a:pPr>
            <a:r>
              <a:rPr lang="tr-TR" altLang="tr-TR" sz="2400" b="1" dirty="0" smtClean="0">
                <a:latin typeface="Arial" panose="020B0604020202020204" pitchFamily="34" charset="0"/>
                <a:cs typeface="Arial" panose="020B0604020202020204" pitchFamily="34" charset="0"/>
              </a:rPr>
              <a:t>	</a:t>
            </a:r>
            <a:r>
              <a:rPr lang="tr-TR" altLang="tr-TR" sz="2400" b="1" dirty="0" smtClean="0">
                <a:solidFill>
                  <a:srgbClr val="7030A0"/>
                </a:solidFill>
                <a:latin typeface="Arial" panose="020B0604020202020204" pitchFamily="34" charset="0"/>
                <a:cs typeface="Arial" panose="020B0604020202020204" pitchFamily="34" charset="0"/>
              </a:rPr>
              <a:t>Türk Ceza Kanunu</a:t>
            </a:r>
          </a:p>
          <a:p>
            <a:pPr algn="just">
              <a:buFont typeface="Wingdings" pitchFamily="2" charset="2"/>
              <a:buNone/>
            </a:pPr>
            <a:r>
              <a:rPr lang="tr-TR" altLang="tr-TR" sz="2400" dirty="0" smtClean="0">
                <a:latin typeface="Arial" panose="020B0604020202020204" pitchFamily="34" charset="0"/>
                <a:cs typeface="Arial" panose="020B0604020202020204" pitchFamily="34" charset="0"/>
              </a:rPr>
              <a:t>	</a:t>
            </a:r>
            <a:r>
              <a:rPr lang="tr-TR" altLang="tr-TR" sz="2400" dirty="0" smtClean="0">
                <a:solidFill>
                  <a:schemeClr val="accent3">
                    <a:lumMod val="50000"/>
                  </a:schemeClr>
                </a:solidFill>
                <a:latin typeface="Arial" panose="020B0604020202020204" pitchFamily="34" charset="0"/>
                <a:cs typeface="Arial" panose="020B0604020202020204" pitchFamily="34" charset="0"/>
              </a:rPr>
              <a:t>5395 sayılı Çocuk Koruma Kanunu’nun 1. maddesi gereğince çocuk, daha erken yaşta ergin olsa bile 18 yaşını doldurmamış kişidir.</a:t>
            </a:r>
          </a:p>
          <a:p>
            <a:pPr marL="0" indent="0" algn="just">
              <a:buNone/>
            </a:pPr>
            <a:endParaRPr lang="tr-TR" sz="2400" dirty="0" smtClean="0">
              <a:latin typeface="Arial" panose="020B0604020202020204" pitchFamily="34" charset="0"/>
              <a:cs typeface="Arial" panose="020B0604020202020204" pitchFamily="34" charset="0"/>
            </a:endParaRPr>
          </a:p>
        </p:txBody>
      </p:sp>
      <p:pic>
        <p:nvPicPr>
          <p:cNvPr id="1028" name="Picture 4" descr="C:\Users\win8\Desktop\6532614-Happy-kids-of-different-nationalities-play-together-art-illustration-on-a-white-background--Stock-Vector.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56665" y="1995756"/>
            <a:ext cx="3002972" cy="34698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50870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3" y="609600"/>
            <a:ext cx="9672011" cy="1052945"/>
          </a:xfrm>
        </p:spPr>
        <p:txBody>
          <a:bodyPr anchor="ctr">
            <a:normAutofit/>
          </a:bodyPr>
          <a:lstStyle/>
          <a:p>
            <a:pPr algn="just"/>
            <a:r>
              <a:rPr lang="tr-TR" sz="2800" b="1" dirty="0" smtClean="0">
                <a:solidFill>
                  <a:srgbClr val="7030A0"/>
                </a:solidFill>
                <a:latin typeface="Arial" panose="020B0604020202020204" pitchFamily="34" charset="0"/>
                <a:cs typeface="Arial" panose="020B0604020202020204" pitchFamily="34" charset="0"/>
              </a:rPr>
              <a:t>İHMAL VE İSTİSMARIN ÇOCUK ÜZERİNDEKİ ETKİLERİ</a:t>
            </a:r>
            <a:endParaRPr lang="tr-TR" sz="2800" b="1" dirty="0">
              <a:solidFill>
                <a:srgbClr val="7030A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35770" y="1350818"/>
            <a:ext cx="8596668" cy="4087871"/>
          </a:xfrm>
        </p:spPr>
        <p:txBody>
          <a:bodyPr>
            <a:normAutofit/>
          </a:bodyPr>
          <a:lstStyle/>
          <a:p>
            <a:pPr marL="0" indent="0" algn="just">
              <a:buNone/>
            </a:pPr>
            <a:endParaRPr lang="tr-TR" sz="2000" dirty="0" smtClean="0">
              <a:solidFill>
                <a:schemeClr val="accent3">
                  <a:lumMod val="50000"/>
                </a:schemeClr>
              </a:solidFill>
              <a:latin typeface="Arial" panose="020B0604020202020204" pitchFamily="34" charset="0"/>
              <a:cs typeface="Arial" panose="020B0604020202020204" pitchFamily="34" charset="0"/>
            </a:endParaRPr>
          </a:p>
          <a:p>
            <a:pPr marL="0" indent="0" algn="just">
              <a:buNone/>
            </a:pPr>
            <a:r>
              <a:rPr lang="tr-TR" sz="2000" dirty="0" smtClean="0">
                <a:solidFill>
                  <a:schemeClr val="accent3">
                    <a:lumMod val="50000"/>
                  </a:schemeClr>
                </a:solidFill>
                <a:latin typeface="Arial" panose="020B0604020202020204" pitchFamily="34" charset="0"/>
                <a:cs typeface="Arial" panose="020B0604020202020204" pitchFamily="34" charset="0"/>
              </a:rPr>
              <a:t>	</a:t>
            </a:r>
          </a:p>
          <a:p>
            <a:pPr marL="0" indent="0" algn="just">
              <a:buNone/>
            </a:pPr>
            <a:r>
              <a:rPr lang="tr-TR" sz="2000" dirty="0">
                <a:solidFill>
                  <a:schemeClr val="accent3">
                    <a:lumMod val="50000"/>
                  </a:schemeClr>
                </a:solidFill>
                <a:latin typeface="Arial" panose="020B0604020202020204" pitchFamily="34" charset="0"/>
                <a:cs typeface="Arial" panose="020B0604020202020204" pitchFamily="34" charset="0"/>
              </a:rPr>
              <a:t>	</a:t>
            </a:r>
            <a:r>
              <a:rPr lang="tr-TR" sz="2000" dirty="0" smtClean="0">
                <a:solidFill>
                  <a:schemeClr val="accent3">
                    <a:lumMod val="50000"/>
                  </a:schemeClr>
                </a:solidFill>
                <a:latin typeface="Arial" panose="020B0604020202020204" pitchFamily="34" charset="0"/>
                <a:cs typeface="Arial" panose="020B0604020202020204" pitchFamily="34" charset="0"/>
              </a:rPr>
              <a:t>İhmal ve istismara uğrayan çocuğun gelişim alanlar desteklenmemiş olacaktır. </a:t>
            </a:r>
          </a:p>
          <a:p>
            <a:pPr marL="0" indent="0" algn="just">
              <a:buNone/>
            </a:pPr>
            <a:r>
              <a:rPr lang="tr-TR" sz="2000" dirty="0" smtClean="0">
                <a:solidFill>
                  <a:schemeClr val="accent3">
                    <a:lumMod val="50000"/>
                  </a:schemeClr>
                </a:solidFill>
                <a:latin typeface="Arial" panose="020B0604020202020204" pitchFamily="34" charset="0"/>
                <a:cs typeface="Arial" panose="020B0604020202020204" pitchFamily="34" charset="0"/>
              </a:rPr>
              <a:t>	Çocuğun uğrayabileceği birçok fiziksel ve duygusal hasarın yanı sıra çocuğun benlik saygısı özgüveni de önemli ölçüde zedelenmiş olacaktır.</a:t>
            </a:r>
          </a:p>
          <a:p>
            <a:pPr marL="0" indent="0" algn="just">
              <a:buNone/>
            </a:pPr>
            <a:r>
              <a:rPr lang="tr-TR" sz="2000" dirty="0" smtClean="0">
                <a:solidFill>
                  <a:schemeClr val="accent3">
                    <a:lumMod val="50000"/>
                  </a:schemeClr>
                </a:solidFill>
                <a:latin typeface="Arial" panose="020B0604020202020204" pitchFamily="34" charset="0"/>
                <a:cs typeface="Arial" panose="020B0604020202020204" pitchFamily="34" charset="0"/>
              </a:rPr>
              <a:t> 	Çocukların maruz kaldığı ihmal ve istismar davranışlarını düşündüğümüzde bunların çocuklar üzerindeki başlıca etkilerini şöyle sıralayabiliriz:</a:t>
            </a:r>
            <a:endParaRPr lang="tr-TR" sz="2000" dirty="0">
              <a:solidFill>
                <a:schemeClr val="accent3">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712509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3" y="609600"/>
            <a:ext cx="9609667" cy="1320800"/>
          </a:xfrm>
        </p:spPr>
        <p:txBody>
          <a:bodyPr anchor="ctr">
            <a:normAutofit/>
          </a:bodyPr>
          <a:lstStyle/>
          <a:p>
            <a:r>
              <a:rPr lang="tr-TR" sz="2800" b="1" dirty="0" smtClean="0">
                <a:solidFill>
                  <a:srgbClr val="7030A0"/>
                </a:solidFill>
                <a:latin typeface="Arial" panose="020B0604020202020204" pitchFamily="34" charset="0"/>
                <a:cs typeface="Arial" panose="020B0604020202020204" pitchFamily="34" charset="0"/>
              </a:rPr>
              <a:t>İHMAL VE İSTİSMARIN ÇOCUK ÜZERİNDEKİ ETKİLERİ</a:t>
            </a:r>
            <a:endParaRPr lang="tr-TR" sz="2800" b="1" dirty="0">
              <a:solidFill>
                <a:srgbClr val="7030A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77334" y="1818409"/>
            <a:ext cx="8596668" cy="4035917"/>
          </a:xfrm>
        </p:spPr>
        <p:txBody>
          <a:bodyPr>
            <a:normAutofit/>
          </a:bodyPr>
          <a:lstStyle/>
          <a:p>
            <a:endParaRPr lang="tr-TR" sz="2000" dirty="0" smtClean="0">
              <a:solidFill>
                <a:schemeClr val="accent3">
                  <a:lumMod val="50000"/>
                </a:schemeClr>
              </a:solidFill>
              <a:latin typeface="Arial" panose="020B0604020202020204" pitchFamily="34" charset="0"/>
              <a:cs typeface="Arial" panose="020B0604020202020204" pitchFamily="34" charset="0"/>
            </a:endParaRPr>
          </a:p>
          <a:p>
            <a:r>
              <a:rPr lang="tr-TR" sz="2000" dirty="0" smtClean="0">
                <a:solidFill>
                  <a:schemeClr val="accent3">
                    <a:lumMod val="50000"/>
                  </a:schemeClr>
                </a:solidFill>
                <a:latin typeface="Arial" panose="020B0604020202020204" pitchFamily="34" charset="0"/>
                <a:cs typeface="Arial" panose="020B0604020202020204" pitchFamily="34" charset="0"/>
              </a:rPr>
              <a:t>Anne baba öğretmen ve çevresiyle iletişim kurmada sorunlar yaşayabilir.</a:t>
            </a:r>
          </a:p>
          <a:p>
            <a:r>
              <a:rPr lang="tr-TR" sz="2000" dirty="0" smtClean="0">
                <a:solidFill>
                  <a:schemeClr val="accent3">
                    <a:lumMod val="50000"/>
                  </a:schemeClr>
                </a:solidFill>
                <a:latin typeface="Arial" panose="020B0604020202020204" pitchFamily="34" charset="0"/>
                <a:cs typeface="Arial" panose="020B0604020202020204" pitchFamily="34" charset="0"/>
              </a:rPr>
              <a:t>Özgüveni gelişmez.</a:t>
            </a:r>
          </a:p>
          <a:p>
            <a:r>
              <a:rPr lang="tr-TR" sz="2000" dirty="0" smtClean="0">
                <a:solidFill>
                  <a:schemeClr val="accent3">
                    <a:lumMod val="50000"/>
                  </a:schemeClr>
                </a:solidFill>
                <a:latin typeface="Arial" panose="020B0604020202020204" pitchFamily="34" charset="0"/>
                <a:cs typeface="Arial" panose="020B0604020202020204" pitchFamily="34" charset="0"/>
              </a:rPr>
              <a:t>Kalıcı bedensel hasara uğrayabilir.</a:t>
            </a:r>
          </a:p>
          <a:p>
            <a:r>
              <a:rPr lang="tr-TR" sz="2000" dirty="0" smtClean="0">
                <a:solidFill>
                  <a:schemeClr val="accent3">
                    <a:lumMod val="50000"/>
                  </a:schemeClr>
                </a:solidFill>
                <a:latin typeface="Arial" panose="020B0604020202020204" pitchFamily="34" charset="0"/>
                <a:cs typeface="Arial" panose="020B0604020202020204" pitchFamily="34" charset="0"/>
              </a:rPr>
              <a:t>Hayatlarını kaybedebilirler.</a:t>
            </a:r>
          </a:p>
          <a:p>
            <a:r>
              <a:rPr lang="tr-TR" sz="2000" dirty="0" smtClean="0">
                <a:solidFill>
                  <a:schemeClr val="accent3">
                    <a:lumMod val="50000"/>
                  </a:schemeClr>
                </a:solidFill>
                <a:latin typeface="Arial" panose="020B0604020202020204" pitchFamily="34" charset="0"/>
                <a:cs typeface="Arial" panose="020B0604020202020204" pitchFamily="34" charset="0"/>
              </a:rPr>
              <a:t>Cinsellikle ilgili sorunlar yaşayabilirler.</a:t>
            </a:r>
          </a:p>
          <a:p>
            <a:r>
              <a:rPr lang="tr-TR" sz="2000" dirty="0" smtClean="0">
                <a:solidFill>
                  <a:schemeClr val="accent3">
                    <a:lumMod val="50000"/>
                  </a:schemeClr>
                </a:solidFill>
                <a:latin typeface="Arial" panose="020B0604020202020204" pitchFamily="34" charset="0"/>
                <a:cs typeface="Arial" panose="020B0604020202020204" pitchFamily="34" charset="0"/>
              </a:rPr>
              <a:t>Aşırı saldırgan ya da içe kapanık olabilirler.</a:t>
            </a:r>
            <a:endParaRPr lang="tr-TR" sz="2000" dirty="0">
              <a:solidFill>
                <a:schemeClr val="accent3">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086897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3" y="609600"/>
            <a:ext cx="9620058" cy="1156855"/>
          </a:xfrm>
        </p:spPr>
        <p:txBody>
          <a:bodyPr anchor="ctr">
            <a:normAutofit/>
          </a:bodyPr>
          <a:lstStyle/>
          <a:p>
            <a:pPr algn="just"/>
            <a:r>
              <a:rPr lang="tr-TR" sz="2800" b="1" dirty="0" smtClean="0">
                <a:solidFill>
                  <a:srgbClr val="7030A0"/>
                </a:solidFill>
                <a:latin typeface="Arial" panose="020B0604020202020204" pitchFamily="34" charset="0"/>
                <a:cs typeface="Arial" panose="020B0604020202020204" pitchFamily="34" charset="0"/>
              </a:rPr>
              <a:t>İHMAL VE İSTİSMARIN ÇOCUK ÜZERİNDEKİ ETKİLERİ</a:t>
            </a:r>
            <a:endParaRPr lang="tr-TR" sz="2800" b="1" dirty="0">
              <a:solidFill>
                <a:srgbClr val="7030A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3771900" y="1953491"/>
            <a:ext cx="5502102" cy="4087871"/>
          </a:xfrm>
        </p:spPr>
        <p:txBody>
          <a:bodyPr anchor="t">
            <a:normAutofit fontScale="92500" lnSpcReduction="20000"/>
          </a:bodyPr>
          <a:lstStyle/>
          <a:p>
            <a:pPr marL="0" indent="0" algn="just">
              <a:buNone/>
            </a:pPr>
            <a:r>
              <a:rPr lang="tr-TR" sz="2000" dirty="0" smtClean="0">
                <a:solidFill>
                  <a:schemeClr val="accent3">
                    <a:lumMod val="50000"/>
                  </a:schemeClr>
                </a:solidFill>
                <a:latin typeface="Arial" panose="020B0604020202020204" pitchFamily="34" charset="0"/>
                <a:cs typeface="Arial" panose="020B0604020202020204" pitchFamily="34" charset="0"/>
              </a:rPr>
              <a:t>	İhmal ve istismar çocukların yaşam boyu çevreleri ile kuracakları ilişkileri, hayat başarılarını, mutlu bir birey olup olmama durumlarını, sahip oldukları kapasitelerinin körelip yok olmasını derinden etkilemektedir. </a:t>
            </a:r>
          </a:p>
          <a:p>
            <a:pPr marL="0" indent="0" algn="just">
              <a:buNone/>
            </a:pPr>
            <a:r>
              <a:rPr lang="tr-TR" sz="2000" dirty="0" smtClean="0">
                <a:solidFill>
                  <a:schemeClr val="accent3">
                    <a:lumMod val="50000"/>
                  </a:schemeClr>
                </a:solidFill>
                <a:latin typeface="Arial" panose="020B0604020202020204" pitchFamily="34" charset="0"/>
                <a:cs typeface="Arial" panose="020B0604020202020204" pitchFamily="34" charset="0"/>
              </a:rPr>
              <a:t>	Diğer yandan istismarın en önemli etkilerinden biri de olumsuz durumlara maruz kalanlar bu davranışları kendilerinden sonra gelen kuşaklara uygulamalarıdır. </a:t>
            </a:r>
          </a:p>
          <a:p>
            <a:pPr marL="0" indent="0" algn="just">
              <a:buNone/>
            </a:pPr>
            <a:r>
              <a:rPr lang="tr-TR" sz="2000" dirty="0">
                <a:solidFill>
                  <a:schemeClr val="accent3">
                    <a:lumMod val="50000"/>
                  </a:schemeClr>
                </a:solidFill>
                <a:latin typeface="Arial" panose="020B0604020202020204" pitchFamily="34" charset="0"/>
                <a:cs typeface="Arial" panose="020B0604020202020204" pitchFamily="34" charset="0"/>
              </a:rPr>
              <a:t>	</a:t>
            </a:r>
            <a:r>
              <a:rPr lang="tr-TR" sz="2000" dirty="0" smtClean="0">
                <a:solidFill>
                  <a:schemeClr val="accent3">
                    <a:lumMod val="50000"/>
                  </a:schemeClr>
                </a:solidFill>
                <a:latin typeface="Arial" panose="020B0604020202020204" pitchFamily="34" charset="0"/>
                <a:cs typeface="Arial" panose="020B0604020202020204" pitchFamily="34" charset="0"/>
              </a:rPr>
              <a:t>Örneğin fiziksel cezalandırmayla terbiye edildiği düşünülen çocuklar, kaba gücün sorunları çözmek için etkin bir yöntem olduğuna inanarak büyürler ve erişkin yaşlarda kendileri de başka çocukları istismar eden erişkinlere dönüşebilirler, böylece istismar olayları kuşaktan kuşağa sürebilir.</a:t>
            </a:r>
            <a:endParaRPr lang="tr-TR" sz="2000" dirty="0">
              <a:solidFill>
                <a:schemeClr val="accent3">
                  <a:lumMod val="50000"/>
                </a:schemeClr>
              </a:solidFill>
              <a:latin typeface="Arial" panose="020B0604020202020204" pitchFamily="34" charset="0"/>
              <a:cs typeface="Arial" panose="020B0604020202020204" pitchFamily="34" charset="0"/>
            </a:endParaRPr>
          </a:p>
        </p:txBody>
      </p:sp>
      <p:pic>
        <p:nvPicPr>
          <p:cNvPr id="8194" name="Picture 2" descr="C:\Users\win8\Desktop\Resim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055" y="1922318"/>
            <a:ext cx="3161327" cy="365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3318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3" y="609600"/>
            <a:ext cx="9775922" cy="1146464"/>
          </a:xfrm>
        </p:spPr>
        <p:txBody>
          <a:bodyPr anchor="ctr">
            <a:normAutofit/>
          </a:bodyPr>
          <a:lstStyle/>
          <a:p>
            <a:r>
              <a:rPr lang="tr-TR" sz="2800" b="1" dirty="0" smtClean="0">
                <a:solidFill>
                  <a:srgbClr val="7030A0"/>
                </a:solidFill>
                <a:latin typeface="Arial" panose="020B0604020202020204" pitchFamily="34" charset="0"/>
                <a:cs typeface="Arial" panose="020B0604020202020204" pitchFamily="34" charset="0"/>
              </a:rPr>
              <a:t>İHMAL VE İSTİSMARIN ÇOCUK ÜZERİNDEKİ ETKİLERİ</a:t>
            </a:r>
            <a:endParaRPr lang="tr-TR" sz="2800" b="1" dirty="0">
              <a:solidFill>
                <a:srgbClr val="7030A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77333" y="1735283"/>
            <a:ext cx="9194031" cy="4306080"/>
          </a:xfrm>
        </p:spPr>
        <p:txBody>
          <a:bodyPr>
            <a:normAutofit/>
          </a:bodyPr>
          <a:lstStyle/>
          <a:p>
            <a:pPr marL="0" indent="0">
              <a:buNone/>
            </a:pPr>
            <a:r>
              <a:rPr lang="tr-TR" sz="2000" b="1" dirty="0" smtClean="0">
                <a:solidFill>
                  <a:srgbClr val="7030A0"/>
                </a:solidFill>
                <a:latin typeface="Arial" panose="020B0604020202020204" pitchFamily="34" charset="0"/>
                <a:cs typeface="Arial" panose="020B0604020202020204" pitchFamily="34" charset="0"/>
              </a:rPr>
              <a:t>İHMAL VE İSTİSMARA </a:t>
            </a:r>
            <a:r>
              <a:rPr lang="tr-TR" sz="2000" b="1" dirty="0">
                <a:solidFill>
                  <a:srgbClr val="7030A0"/>
                </a:solidFill>
                <a:latin typeface="Arial" panose="020B0604020202020204" pitchFamily="34" charset="0"/>
                <a:cs typeface="Arial" panose="020B0604020202020204" pitchFamily="34" charset="0"/>
              </a:rPr>
              <a:t>UĞRAYAN ÇOCUKLARDA GÖRÜLEN DAVRANIŞ DEĞİŞİKLİKLERİ</a:t>
            </a:r>
            <a:r>
              <a:rPr lang="tr-TR" sz="2000" b="1" dirty="0" smtClean="0">
                <a:solidFill>
                  <a:srgbClr val="7030A0"/>
                </a:solidFill>
                <a:latin typeface="Arial" panose="020B0604020202020204" pitchFamily="34" charset="0"/>
                <a:cs typeface="Arial" panose="020B0604020202020204" pitchFamily="34" charset="0"/>
              </a:rPr>
              <a:t>:</a:t>
            </a:r>
            <a:endParaRPr lang="tr-TR" dirty="0">
              <a:solidFill>
                <a:srgbClr val="7030A0"/>
              </a:solidFill>
              <a:latin typeface="Arial" panose="020B0604020202020204" pitchFamily="34" charset="0"/>
              <a:cs typeface="Arial" panose="020B0604020202020204" pitchFamily="34" charset="0"/>
            </a:endParaRPr>
          </a:p>
          <a:p>
            <a:r>
              <a:rPr lang="tr-TR" dirty="0" smtClean="0">
                <a:solidFill>
                  <a:schemeClr val="accent3">
                    <a:lumMod val="50000"/>
                  </a:schemeClr>
                </a:solidFill>
                <a:latin typeface="Arial" panose="020B0604020202020204" pitchFamily="34" charset="0"/>
                <a:cs typeface="Arial" panose="020B0604020202020204" pitchFamily="34" charset="0"/>
              </a:rPr>
              <a:t>İletişim kurma güçlüğü</a:t>
            </a:r>
          </a:p>
          <a:p>
            <a:r>
              <a:rPr lang="tr-TR" dirty="0" smtClean="0">
                <a:solidFill>
                  <a:schemeClr val="accent3">
                    <a:lumMod val="50000"/>
                  </a:schemeClr>
                </a:solidFill>
                <a:latin typeface="Arial" panose="020B0604020202020204" pitchFamily="34" charset="0"/>
                <a:cs typeface="Arial" panose="020B0604020202020204" pitchFamily="34" charset="0"/>
              </a:rPr>
              <a:t>İçe </a:t>
            </a:r>
            <a:r>
              <a:rPr lang="tr-TR" dirty="0">
                <a:solidFill>
                  <a:schemeClr val="accent3">
                    <a:lumMod val="50000"/>
                  </a:schemeClr>
                </a:solidFill>
                <a:latin typeface="Arial" panose="020B0604020202020204" pitchFamily="34" charset="0"/>
                <a:cs typeface="Arial" panose="020B0604020202020204" pitchFamily="34" charset="0"/>
              </a:rPr>
              <a:t>kapanma, kaygı, korku, mutsuzluk</a:t>
            </a:r>
          </a:p>
          <a:p>
            <a:r>
              <a:rPr lang="tr-TR" dirty="0">
                <a:solidFill>
                  <a:schemeClr val="accent3">
                    <a:lumMod val="50000"/>
                  </a:schemeClr>
                </a:solidFill>
                <a:latin typeface="Arial" panose="020B0604020202020204" pitchFamily="34" charset="0"/>
                <a:cs typeface="Arial" panose="020B0604020202020204" pitchFamily="34" charset="0"/>
              </a:rPr>
              <a:t>Aşırı hareketlilik</a:t>
            </a:r>
          </a:p>
          <a:p>
            <a:r>
              <a:rPr lang="tr-TR" dirty="0">
                <a:solidFill>
                  <a:schemeClr val="accent3">
                    <a:lumMod val="50000"/>
                  </a:schemeClr>
                </a:solidFill>
                <a:latin typeface="Arial" panose="020B0604020202020204" pitchFamily="34" charset="0"/>
                <a:cs typeface="Arial" panose="020B0604020202020204" pitchFamily="34" charset="0"/>
              </a:rPr>
              <a:t>Aşırı ve belli bir nedenini söylemeden yalnız başına kalma </a:t>
            </a:r>
            <a:r>
              <a:rPr lang="tr-TR" dirty="0" smtClean="0">
                <a:solidFill>
                  <a:schemeClr val="accent3">
                    <a:lumMod val="50000"/>
                  </a:schemeClr>
                </a:solidFill>
                <a:latin typeface="Arial" panose="020B0604020202020204" pitchFamily="34" charset="0"/>
                <a:cs typeface="Arial" panose="020B0604020202020204" pitchFamily="34" charset="0"/>
              </a:rPr>
              <a:t>isteği </a:t>
            </a:r>
            <a:r>
              <a:rPr lang="tr-TR" dirty="0">
                <a:solidFill>
                  <a:schemeClr val="accent3">
                    <a:lumMod val="50000"/>
                  </a:schemeClr>
                </a:solidFill>
                <a:latin typeface="Arial" panose="020B0604020202020204" pitchFamily="34" charset="0"/>
                <a:cs typeface="Arial" panose="020B0604020202020204" pitchFamily="34" charset="0"/>
              </a:rPr>
              <a:t>ya da yalnız başına kalmak istememe</a:t>
            </a:r>
          </a:p>
          <a:p>
            <a:r>
              <a:rPr lang="tr-TR" dirty="0">
                <a:solidFill>
                  <a:schemeClr val="accent3">
                    <a:lumMod val="50000"/>
                  </a:schemeClr>
                </a:solidFill>
                <a:latin typeface="Arial" panose="020B0604020202020204" pitchFamily="34" charset="0"/>
                <a:cs typeface="Arial" panose="020B0604020202020204" pitchFamily="34" charset="0"/>
              </a:rPr>
              <a:t>Alt ıslatma</a:t>
            </a:r>
          </a:p>
          <a:p>
            <a:r>
              <a:rPr lang="tr-TR" dirty="0">
                <a:solidFill>
                  <a:schemeClr val="accent3">
                    <a:lumMod val="50000"/>
                  </a:schemeClr>
                </a:solidFill>
                <a:latin typeface="Arial" panose="020B0604020202020204" pitchFamily="34" charset="0"/>
                <a:cs typeface="Arial" panose="020B0604020202020204" pitchFamily="34" charset="0"/>
              </a:rPr>
              <a:t>Parmak emme</a:t>
            </a:r>
          </a:p>
          <a:p>
            <a:r>
              <a:rPr lang="tr-TR" dirty="0">
                <a:solidFill>
                  <a:schemeClr val="accent3">
                    <a:lumMod val="50000"/>
                  </a:schemeClr>
                </a:solidFill>
                <a:latin typeface="Arial" panose="020B0604020202020204" pitchFamily="34" charset="0"/>
                <a:cs typeface="Arial" panose="020B0604020202020204" pitchFamily="34" charset="0"/>
              </a:rPr>
              <a:t>Alkol, sigara gibi madde kullanımı</a:t>
            </a:r>
          </a:p>
          <a:p>
            <a:r>
              <a:rPr lang="tr-TR" dirty="0">
                <a:solidFill>
                  <a:schemeClr val="accent3">
                    <a:lumMod val="50000"/>
                  </a:schemeClr>
                </a:solidFill>
                <a:latin typeface="Arial" panose="020B0604020202020204" pitchFamily="34" charset="0"/>
                <a:cs typeface="Arial" panose="020B0604020202020204" pitchFamily="34" charset="0"/>
              </a:rPr>
              <a:t>Bedensel, zihinsel, duygusal ve sosyal gelişiminin yaşıtlarından geri olması</a:t>
            </a:r>
          </a:p>
          <a:p>
            <a:endParaRPr lang="tr-TR" dirty="0">
              <a:latin typeface="Arial" panose="020B0604020202020204" pitchFamily="34" charset="0"/>
              <a:cs typeface="Arial" panose="020B0604020202020204" pitchFamily="34" charset="0"/>
            </a:endParaRPr>
          </a:p>
          <a:p>
            <a:pPr marL="0" indent="0">
              <a:buNone/>
            </a:pPr>
            <a:endParaRPr lang="tr-TR" dirty="0" smtClean="0">
              <a:latin typeface="Arial" panose="020B0604020202020204" pitchFamily="34" charset="0"/>
              <a:cs typeface="Arial" panose="020B0604020202020204" pitchFamily="34" charset="0"/>
            </a:endParaRPr>
          </a:p>
          <a:p>
            <a:pPr marL="0" indent="0">
              <a:buNone/>
            </a:pP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8344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3" y="609600"/>
            <a:ext cx="9807094" cy="1198418"/>
          </a:xfrm>
        </p:spPr>
        <p:txBody>
          <a:bodyPr anchor="ctr">
            <a:normAutofit/>
          </a:bodyPr>
          <a:lstStyle/>
          <a:p>
            <a:r>
              <a:rPr lang="tr-TR" sz="2800" b="1" dirty="0" smtClean="0">
                <a:solidFill>
                  <a:srgbClr val="7030A0"/>
                </a:solidFill>
                <a:latin typeface="Arial" panose="020B0604020202020204" pitchFamily="34" charset="0"/>
                <a:cs typeface="Arial" panose="020B0604020202020204" pitchFamily="34" charset="0"/>
              </a:rPr>
              <a:t>İHMAL VE İSTİSMARIN ÇOCUK ÜZERİNDEKİ ETKİLERİ</a:t>
            </a:r>
            <a:endParaRPr lang="tr-TR" sz="2800" b="1" dirty="0">
              <a:solidFill>
                <a:srgbClr val="7030A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77334" y="1693719"/>
            <a:ext cx="9110902" cy="4347644"/>
          </a:xfrm>
        </p:spPr>
        <p:txBody>
          <a:bodyPr anchor="ctr"/>
          <a:lstStyle/>
          <a:p>
            <a:pPr marL="0" indent="0">
              <a:buNone/>
            </a:pPr>
            <a:r>
              <a:rPr lang="tr-TR" sz="2000" b="1" dirty="0">
                <a:solidFill>
                  <a:srgbClr val="7030A0"/>
                </a:solidFill>
                <a:latin typeface="Arial" panose="020B0604020202020204" pitchFamily="34" charset="0"/>
                <a:cs typeface="Arial" panose="020B0604020202020204" pitchFamily="34" charset="0"/>
              </a:rPr>
              <a:t>İHMAL </a:t>
            </a:r>
            <a:r>
              <a:rPr lang="tr-TR" sz="2000" b="1" dirty="0" smtClean="0">
                <a:solidFill>
                  <a:srgbClr val="7030A0"/>
                </a:solidFill>
                <a:latin typeface="Arial" panose="020B0604020202020204" pitchFamily="34" charset="0"/>
                <a:cs typeface="Arial" panose="020B0604020202020204" pitchFamily="34" charset="0"/>
              </a:rPr>
              <a:t>VE İSTİSMARA </a:t>
            </a:r>
            <a:r>
              <a:rPr lang="tr-TR" sz="2000" b="1" dirty="0">
                <a:solidFill>
                  <a:srgbClr val="7030A0"/>
                </a:solidFill>
                <a:latin typeface="Arial" panose="020B0604020202020204" pitchFamily="34" charset="0"/>
                <a:cs typeface="Arial" panose="020B0604020202020204" pitchFamily="34" charset="0"/>
              </a:rPr>
              <a:t>UĞRAYAN ÇOCUKLARDA GÖRÜLEN DAVRANIŞ DEĞİŞİKLİKLERİ</a:t>
            </a:r>
            <a:r>
              <a:rPr lang="tr-TR" sz="2000" b="1" dirty="0" smtClean="0">
                <a:solidFill>
                  <a:srgbClr val="7030A0"/>
                </a:solidFill>
                <a:latin typeface="Arial" panose="020B0604020202020204" pitchFamily="34" charset="0"/>
                <a:cs typeface="Arial" panose="020B0604020202020204" pitchFamily="34" charset="0"/>
              </a:rPr>
              <a:t>:</a:t>
            </a:r>
          </a:p>
          <a:p>
            <a:pPr marL="0" indent="0">
              <a:buNone/>
            </a:pPr>
            <a:endParaRPr lang="tr-TR" dirty="0" smtClean="0">
              <a:solidFill>
                <a:schemeClr val="accent3">
                  <a:lumMod val="50000"/>
                </a:schemeClr>
              </a:solidFill>
              <a:latin typeface="Arial" panose="020B0604020202020204" pitchFamily="34" charset="0"/>
              <a:cs typeface="Arial" panose="020B0604020202020204" pitchFamily="34" charset="0"/>
            </a:endParaRPr>
          </a:p>
          <a:p>
            <a:r>
              <a:rPr lang="tr-TR" dirty="0" smtClean="0">
                <a:solidFill>
                  <a:schemeClr val="accent3">
                    <a:lumMod val="50000"/>
                  </a:schemeClr>
                </a:solidFill>
                <a:latin typeface="Arial" panose="020B0604020202020204" pitchFamily="34" charset="0"/>
                <a:cs typeface="Arial" panose="020B0604020202020204" pitchFamily="34" charset="0"/>
              </a:rPr>
              <a:t>Alkol</a:t>
            </a:r>
            <a:r>
              <a:rPr lang="tr-TR" dirty="0">
                <a:solidFill>
                  <a:schemeClr val="accent3">
                    <a:lumMod val="50000"/>
                  </a:schemeClr>
                </a:solidFill>
                <a:latin typeface="Arial" panose="020B0604020202020204" pitchFamily="34" charset="0"/>
                <a:cs typeface="Arial" panose="020B0604020202020204" pitchFamily="34" charset="0"/>
              </a:rPr>
              <a:t>, sigara gibi madde kullanımı</a:t>
            </a:r>
          </a:p>
          <a:p>
            <a:r>
              <a:rPr lang="tr-TR" dirty="0">
                <a:solidFill>
                  <a:schemeClr val="accent3">
                    <a:lumMod val="50000"/>
                  </a:schemeClr>
                </a:solidFill>
                <a:latin typeface="Arial" panose="020B0604020202020204" pitchFamily="34" charset="0"/>
                <a:cs typeface="Arial" panose="020B0604020202020204" pitchFamily="34" charset="0"/>
              </a:rPr>
              <a:t>Bedensel, zihinsel, duygusal ve sosyal gelişiminin yaşıtlarından geri </a:t>
            </a:r>
            <a:r>
              <a:rPr lang="tr-TR" dirty="0" smtClean="0">
                <a:solidFill>
                  <a:schemeClr val="accent3">
                    <a:lumMod val="50000"/>
                  </a:schemeClr>
                </a:solidFill>
                <a:latin typeface="Arial" panose="020B0604020202020204" pitchFamily="34" charset="0"/>
                <a:cs typeface="Arial" panose="020B0604020202020204" pitchFamily="34" charset="0"/>
              </a:rPr>
              <a:t>olması</a:t>
            </a:r>
          </a:p>
          <a:p>
            <a:r>
              <a:rPr lang="tr-TR" dirty="0" smtClean="0">
                <a:solidFill>
                  <a:schemeClr val="accent3">
                    <a:lumMod val="50000"/>
                  </a:schemeClr>
                </a:solidFill>
                <a:latin typeface="Arial" panose="020B0604020202020204" pitchFamily="34" charset="0"/>
                <a:cs typeface="Arial" panose="020B0604020202020204" pitchFamily="34" charset="0"/>
              </a:rPr>
              <a:t>Kendini </a:t>
            </a:r>
            <a:r>
              <a:rPr lang="tr-TR" dirty="0">
                <a:solidFill>
                  <a:schemeClr val="accent3">
                    <a:lumMod val="50000"/>
                  </a:schemeClr>
                </a:solidFill>
                <a:latin typeface="Arial" panose="020B0604020202020204" pitchFamily="34" charset="0"/>
                <a:cs typeface="Arial" panose="020B0604020202020204" pitchFamily="34" charset="0"/>
              </a:rPr>
              <a:t>ifade etmede zorluklar ve iletişim kurmada sorunlar</a:t>
            </a:r>
          </a:p>
          <a:p>
            <a:r>
              <a:rPr lang="tr-TR" dirty="0">
                <a:solidFill>
                  <a:schemeClr val="accent3">
                    <a:lumMod val="50000"/>
                  </a:schemeClr>
                </a:solidFill>
                <a:latin typeface="Arial" panose="020B0604020202020204" pitchFamily="34" charset="0"/>
                <a:cs typeface="Arial" panose="020B0604020202020204" pitchFamily="34" charset="0"/>
              </a:rPr>
              <a:t>Okul ve derslerde başarısızlık</a:t>
            </a:r>
          </a:p>
          <a:p>
            <a:r>
              <a:rPr lang="tr-TR" dirty="0">
                <a:solidFill>
                  <a:schemeClr val="accent3">
                    <a:lumMod val="50000"/>
                  </a:schemeClr>
                </a:solidFill>
                <a:latin typeface="Arial" panose="020B0604020202020204" pitchFamily="34" charset="0"/>
                <a:cs typeface="Arial" panose="020B0604020202020204" pitchFamily="34" charset="0"/>
              </a:rPr>
              <a:t>Uyku bozuklukları</a:t>
            </a:r>
          </a:p>
          <a:p>
            <a:r>
              <a:rPr lang="tr-TR" dirty="0">
                <a:solidFill>
                  <a:schemeClr val="accent3">
                    <a:lumMod val="50000"/>
                  </a:schemeClr>
                </a:solidFill>
                <a:latin typeface="Arial" panose="020B0604020202020204" pitchFamily="34" charset="0"/>
                <a:cs typeface="Arial" panose="020B0604020202020204" pitchFamily="34" charset="0"/>
              </a:rPr>
              <a:t>Bedende yaralar, yanıklar, morluklar, kırıklar, ağrılar</a:t>
            </a:r>
          </a:p>
          <a:p>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036737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3" y="609600"/>
            <a:ext cx="9484976" cy="1104900"/>
          </a:xfrm>
        </p:spPr>
        <p:txBody>
          <a:bodyPr anchor="ctr">
            <a:normAutofit/>
          </a:bodyPr>
          <a:lstStyle/>
          <a:p>
            <a:r>
              <a:rPr lang="tr-TR" sz="2800" b="1" dirty="0" smtClean="0">
                <a:solidFill>
                  <a:srgbClr val="7030A0"/>
                </a:solidFill>
                <a:latin typeface="Arial" panose="020B0604020202020204" pitchFamily="34" charset="0"/>
                <a:cs typeface="Arial" panose="020B0604020202020204" pitchFamily="34" charset="0"/>
              </a:rPr>
              <a:t>İHMAL VE İSTİSMARIN ÇOCUK ÜZERİNDEKİ ETKİLERİ</a:t>
            </a:r>
            <a:endParaRPr lang="tr-TR" sz="2800" b="1" dirty="0">
              <a:solidFill>
                <a:srgbClr val="7030A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77334" y="1870365"/>
            <a:ext cx="8596668" cy="4170998"/>
          </a:xfrm>
        </p:spPr>
        <p:txBody>
          <a:bodyPr>
            <a:normAutofit/>
          </a:bodyPr>
          <a:lstStyle/>
          <a:p>
            <a:pPr marL="0" indent="0">
              <a:buNone/>
            </a:pPr>
            <a:r>
              <a:rPr lang="tr-TR" b="1" dirty="0" smtClean="0">
                <a:solidFill>
                  <a:srgbClr val="7030A0"/>
                </a:solidFill>
                <a:latin typeface="Arial" panose="020B0604020202020204" pitchFamily="34" charset="0"/>
                <a:cs typeface="Arial" panose="020B0604020202020204" pitchFamily="34" charset="0"/>
              </a:rPr>
              <a:t>İHMAL EDİLEN VEYA İSTİSMARA MARUZ KALAN ÇOCUKLAR BU TİP OLAYLARI RAHATÇA PAYLAŞAMAYABİLİRLER. ÇÜNKÜ;</a:t>
            </a:r>
          </a:p>
          <a:p>
            <a:pPr>
              <a:lnSpc>
                <a:spcPct val="120000"/>
              </a:lnSpc>
            </a:pPr>
            <a:r>
              <a:rPr lang="tr-TR" altLang="tr-TR" sz="2000" dirty="0">
                <a:solidFill>
                  <a:schemeClr val="accent3">
                    <a:lumMod val="50000"/>
                  </a:schemeClr>
                </a:solidFill>
                <a:latin typeface="Arial" panose="020B0604020202020204" pitchFamily="34" charset="0"/>
                <a:cs typeface="Arial" panose="020B0604020202020204" pitchFamily="34" charset="0"/>
              </a:rPr>
              <a:t>K</a:t>
            </a:r>
            <a:r>
              <a:rPr lang="tr-TR" altLang="tr-TR" sz="2000" dirty="0" smtClean="0">
                <a:solidFill>
                  <a:schemeClr val="accent3">
                    <a:lumMod val="50000"/>
                  </a:schemeClr>
                </a:solidFill>
                <a:latin typeface="Arial" panose="020B0604020202020204" pitchFamily="34" charset="0"/>
                <a:cs typeface="Arial" panose="020B0604020202020204" pitchFamily="34" charset="0"/>
              </a:rPr>
              <a:t>endilerine </a:t>
            </a:r>
            <a:r>
              <a:rPr lang="tr-TR" altLang="tr-TR" sz="2000" dirty="0">
                <a:solidFill>
                  <a:schemeClr val="accent3">
                    <a:lumMod val="50000"/>
                  </a:schemeClr>
                </a:solidFill>
                <a:latin typeface="Arial" panose="020B0604020202020204" pitchFamily="34" charset="0"/>
                <a:cs typeface="Arial" panose="020B0604020202020204" pitchFamily="34" charset="0"/>
              </a:rPr>
              <a:t>inanılmayacağını </a:t>
            </a:r>
            <a:r>
              <a:rPr lang="tr-TR" altLang="tr-TR" sz="2000" dirty="0" smtClean="0">
                <a:solidFill>
                  <a:schemeClr val="accent3">
                    <a:lumMod val="50000"/>
                  </a:schemeClr>
                </a:solidFill>
                <a:latin typeface="Arial" panose="020B0604020202020204" pitchFamily="34" charset="0"/>
                <a:cs typeface="Arial" panose="020B0604020202020204" pitchFamily="34" charset="0"/>
              </a:rPr>
              <a:t>düşünebilirler.</a:t>
            </a:r>
            <a:endParaRPr lang="tr-TR" altLang="tr-TR" sz="2000" dirty="0">
              <a:solidFill>
                <a:schemeClr val="accent3">
                  <a:lumMod val="50000"/>
                </a:schemeClr>
              </a:solidFill>
              <a:latin typeface="Arial" panose="020B0604020202020204" pitchFamily="34" charset="0"/>
              <a:cs typeface="Arial" panose="020B0604020202020204" pitchFamily="34" charset="0"/>
            </a:endParaRPr>
          </a:p>
          <a:p>
            <a:pPr>
              <a:lnSpc>
                <a:spcPct val="120000"/>
              </a:lnSpc>
            </a:pPr>
            <a:r>
              <a:rPr lang="tr-TR" altLang="tr-TR" sz="2000" dirty="0">
                <a:solidFill>
                  <a:schemeClr val="accent3">
                    <a:lumMod val="50000"/>
                  </a:schemeClr>
                </a:solidFill>
                <a:latin typeface="Arial" panose="020B0604020202020204" pitchFamily="34" charset="0"/>
                <a:cs typeface="Arial" panose="020B0604020202020204" pitchFamily="34" charset="0"/>
              </a:rPr>
              <a:t>Başlarının belaya girebileceğini </a:t>
            </a:r>
            <a:r>
              <a:rPr lang="tr-TR" altLang="tr-TR" sz="2000" dirty="0" smtClean="0">
                <a:solidFill>
                  <a:schemeClr val="accent3">
                    <a:lumMod val="50000"/>
                  </a:schemeClr>
                </a:solidFill>
                <a:latin typeface="Arial" panose="020B0604020202020204" pitchFamily="34" charset="0"/>
                <a:cs typeface="Arial" panose="020B0604020202020204" pitchFamily="34" charset="0"/>
              </a:rPr>
              <a:t>düşünebilirler.</a:t>
            </a:r>
            <a:endParaRPr lang="tr-TR" altLang="tr-TR" sz="2000" dirty="0">
              <a:solidFill>
                <a:schemeClr val="accent3">
                  <a:lumMod val="50000"/>
                </a:schemeClr>
              </a:solidFill>
              <a:latin typeface="Arial" panose="020B0604020202020204" pitchFamily="34" charset="0"/>
              <a:cs typeface="Arial" panose="020B0604020202020204" pitchFamily="34" charset="0"/>
            </a:endParaRPr>
          </a:p>
          <a:p>
            <a:pPr>
              <a:lnSpc>
                <a:spcPct val="120000"/>
              </a:lnSpc>
            </a:pPr>
            <a:r>
              <a:rPr lang="tr-TR" altLang="tr-TR" sz="2000" dirty="0">
                <a:solidFill>
                  <a:schemeClr val="accent3">
                    <a:lumMod val="50000"/>
                  </a:schemeClr>
                </a:solidFill>
                <a:latin typeface="Arial" panose="020B0604020202020204" pitchFamily="34" charset="0"/>
                <a:cs typeface="Arial" panose="020B0604020202020204" pitchFamily="34" charset="0"/>
              </a:rPr>
              <a:t>İstismarcının tehdidinden </a:t>
            </a:r>
            <a:r>
              <a:rPr lang="tr-TR" altLang="tr-TR" sz="2000" dirty="0" smtClean="0">
                <a:solidFill>
                  <a:schemeClr val="accent3">
                    <a:lumMod val="50000"/>
                  </a:schemeClr>
                </a:solidFill>
                <a:latin typeface="Arial" panose="020B0604020202020204" pitchFamily="34" charset="0"/>
                <a:cs typeface="Arial" panose="020B0604020202020204" pitchFamily="34" charset="0"/>
              </a:rPr>
              <a:t>korkabilirler.</a:t>
            </a:r>
            <a:endParaRPr lang="tr-TR" altLang="tr-TR" sz="2000" dirty="0">
              <a:solidFill>
                <a:schemeClr val="accent3">
                  <a:lumMod val="50000"/>
                </a:schemeClr>
              </a:solidFill>
              <a:latin typeface="Arial" panose="020B0604020202020204" pitchFamily="34" charset="0"/>
              <a:cs typeface="Arial" panose="020B0604020202020204" pitchFamily="34" charset="0"/>
            </a:endParaRPr>
          </a:p>
          <a:p>
            <a:pPr>
              <a:lnSpc>
                <a:spcPct val="120000"/>
              </a:lnSpc>
            </a:pPr>
            <a:r>
              <a:rPr lang="tr-TR" altLang="tr-TR" sz="2000" dirty="0">
                <a:solidFill>
                  <a:schemeClr val="accent3">
                    <a:lumMod val="50000"/>
                  </a:schemeClr>
                </a:solidFill>
                <a:latin typeface="Arial" panose="020B0604020202020204" pitchFamily="34" charset="0"/>
                <a:cs typeface="Arial" panose="020B0604020202020204" pitchFamily="34" charset="0"/>
              </a:rPr>
              <a:t>Kendilerini suçlu</a:t>
            </a:r>
            <a:r>
              <a:rPr lang="tr-TR" altLang="tr-TR" sz="2000" dirty="0" smtClean="0">
                <a:solidFill>
                  <a:schemeClr val="accent3">
                    <a:lumMod val="50000"/>
                  </a:schemeClr>
                </a:solidFill>
                <a:latin typeface="Arial" panose="020B0604020202020204" pitchFamily="34" charset="0"/>
                <a:cs typeface="Arial" panose="020B0604020202020204" pitchFamily="34" charset="0"/>
              </a:rPr>
              <a:t>, sorumlu hissedebilirler.</a:t>
            </a:r>
            <a:endParaRPr lang="tr-TR" altLang="tr-TR" sz="2000" dirty="0">
              <a:solidFill>
                <a:schemeClr val="accent3">
                  <a:lumMod val="50000"/>
                </a:schemeClr>
              </a:solidFill>
              <a:latin typeface="Arial" panose="020B0604020202020204" pitchFamily="34" charset="0"/>
              <a:cs typeface="Arial" panose="020B0604020202020204" pitchFamily="34" charset="0"/>
            </a:endParaRPr>
          </a:p>
          <a:p>
            <a:pPr>
              <a:lnSpc>
                <a:spcPct val="120000"/>
              </a:lnSpc>
            </a:pPr>
            <a:r>
              <a:rPr lang="tr-TR" altLang="tr-TR" sz="2000" dirty="0">
                <a:solidFill>
                  <a:schemeClr val="accent3">
                    <a:lumMod val="50000"/>
                  </a:schemeClr>
                </a:solidFill>
                <a:latin typeface="Arial" panose="020B0604020202020204" pitchFamily="34" charset="0"/>
                <a:cs typeface="Arial" panose="020B0604020202020204" pitchFamily="34" charset="0"/>
              </a:rPr>
              <a:t>İstismarcıyı korumak </a:t>
            </a:r>
            <a:r>
              <a:rPr lang="tr-TR" altLang="tr-TR" sz="2000" dirty="0" smtClean="0">
                <a:solidFill>
                  <a:schemeClr val="accent3">
                    <a:lumMod val="50000"/>
                  </a:schemeClr>
                </a:solidFill>
                <a:latin typeface="Arial" panose="020B0604020202020204" pitchFamily="34" charset="0"/>
                <a:cs typeface="Arial" panose="020B0604020202020204" pitchFamily="34" charset="0"/>
              </a:rPr>
              <a:t>isteyebilirler.</a:t>
            </a:r>
            <a:endParaRPr lang="tr-TR" altLang="tr-TR" sz="2000" dirty="0">
              <a:solidFill>
                <a:schemeClr val="accent3">
                  <a:lumMod val="50000"/>
                </a:schemeClr>
              </a:solidFill>
              <a:latin typeface="Arial" panose="020B0604020202020204" pitchFamily="34" charset="0"/>
              <a:cs typeface="Arial" panose="020B0604020202020204" pitchFamily="34" charset="0"/>
            </a:endParaRPr>
          </a:p>
          <a:p>
            <a:pPr marL="0" indent="0">
              <a:buNone/>
            </a:pP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05872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3" y="609600"/>
            <a:ext cx="9609667" cy="1167245"/>
          </a:xfrm>
        </p:spPr>
        <p:txBody>
          <a:bodyPr anchor="ctr">
            <a:normAutofit/>
          </a:bodyPr>
          <a:lstStyle/>
          <a:p>
            <a:r>
              <a:rPr lang="tr-TR" sz="2800" b="1" dirty="0" smtClean="0">
                <a:solidFill>
                  <a:srgbClr val="7030A0"/>
                </a:solidFill>
                <a:latin typeface="Arial" panose="020B0604020202020204" pitchFamily="34" charset="0"/>
                <a:cs typeface="Arial" panose="020B0604020202020204" pitchFamily="34" charset="0"/>
              </a:rPr>
              <a:t>İHMAL VE İSTİSMARIN ÇOCUK ÜZERİNDEKİ ETKİLERİ</a:t>
            </a:r>
            <a:endParaRPr lang="tr-TR" sz="2800" b="1" dirty="0">
              <a:solidFill>
                <a:srgbClr val="7030A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77334" y="1922319"/>
            <a:ext cx="8596668" cy="4119044"/>
          </a:xfrm>
        </p:spPr>
        <p:txBody>
          <a:bodyPr/>
          <a:lstStyle/>
          <a:p>
            <a:pPr marL="0" indent="0">
              <a:buNone/>
            </a:pPr>
            <a:r>
              <a:rPr lang="tr-TR" b="1" dirty="0">
                <a:solidFill>
                  <a:srgbClr val="7030A0"/>
                </a:solidFill>
                <a:latin typeface="Arial" panose="020B0604020202020204" pitchFamily="34" charset="0"/>
                <a:cs typeface="Arial" panose="020B0604020202020204" pitchFamily="34" charset="0"/>
              </a:rPr>
              <a:t>İHMAL EDİLEN VEYA İSTİSMARA MARUZ KALAN ÇOCUKLAR BU TİP OLAYLARI RAHATÇA PAYLAŞAMAYABİLİRLER. ÇÜNKÜ</a:t>
            </a:r>
            <a:r>
              <a:rPr lang="tr-TR" b="1" dirty="0" smtClean="0">
                <a:solidFill>
                  <a:srgbClr val="7030A0"/>
                </a:solidFill>
                <a:latin typeface="Arial" panose="020B0604020202020204" pitchFamily="34" charset="0"/>
                <a:cs typeface="Arial" panose="020B0604020202020204" pitchFamily="34" charset="0"/>
              </a:rPr>
              <a:t>;</a:t>
            </a:r>
            <a:endParaRPr lang="tr-TR" altLang="tr-TR" dirty="0" smtClean="0">
              <a:solidFill>
                <a:srgbClr val="7030A0"/>
              </a:solidFill>
              <a:latin typeface="Arial" panose="020B0604020202020204" pitchFamily="34" charset="0"/>
              <a:cs typeface="Arial" panose="020B0604020202020204" pitchFamily="34" charset="0"/>
            </a:endParaRPr>
          </a:p>
          <a:p>
            <a:r>
              <a:rPr lang="tr-TR" altLang="tr-TR" sz="2000" dirty="0" smtClean="0">
                <a:solidFill>
                  <a:schemeClr val="accent3">
                    <a:lumMod val="50000"/>
                  </a:schemeClr>
                </a:solidFill>
                <a:latin typeface="Arial" panose="020B0604020202020204" pitchFamily="34" charset="0"/>
                <a:cs typeface="Arial" panose="020B0604020202020204" pitchFamily="34" charset="0"/>
              </a:rPr>
              <a:t>Yaşanılan </a:t>
            </a:r>
            <a:r>
              <a:rPr lang="tr-TR" altLang="tr-TR" sz="2000" dirty="0">
                <a:solidFill>
                  <a:schemeClr val="accent3">
                    <a:lumMod val="50000"/>
                  </a:schemeClr>
                </a:solidFill>
                <a:latin typeface="Arial" panose="020B0604020202020204" pitchFamily="34" charset="0"/>
                <a:cs typeface="Arial" panose="020B0604020202020204" pitchFamily="34" charset="0"/>
              </a:rPr>
              <a:t>olayı anlattığında daha kötü olaylara sebep olacağını </a:t>
            </a:r>
            <a:r>
              <a:rPr lang="tr-TR" altLang="tr-TR" sz="2000" dirty="0" smtClean="0">
                <a:solidFill>
                  <a:schemeClr val="accent3">
                    <a:lumMod val="50000"/>
                  </a:schemeClr>
                </a:solidFill>
                <a:latin typeface="Arial" panose="020B0604020202020204" pitchFamily="34" charset="0"/>
                <a:cs typeface="Arial" panose="020B0604020202020204" pitchFamily="34" charset="0"/>
              </a:rPr>
              <a:t>düşünebilir.</a:t>
            </a:r>
            <a:endParaRPr lang="tr-TR" altLang="tr-TR" sz="2000" dirty="0">
              <a:solidFill>
                <a:schemeClr val="accent3">
                  <a:lumMod val="50000"/>
                </a:schemeClr>
              </a:solidFill>
              <a:latin typeface="Arial" panose="020B0604020202020204" pitchFamily="34" charset="0"/>
              <a:cs typeface="Arial" panose="020B0604020202020204" pitchFamily="34" charset="0"/>
            </a:endParaRPr>
          </a:p>
          <a:p>
            <a:r>
              <a:rPr lang="tr-TR" altLang="tr-TR" sz="2000" dirty="0" smtClean="0">
                <a:solidFill>
                  <a:schemeClr val="accent3">
                    <a:lumMod val="50000"/>
                  </a:schemeClr>
                </a:solidFill>
                <a:latin typeface="Arial" panose="020B0604020202020204" pitchFamily="34" charset="0"/>
                <a:cs typeface="Arial" panose="020B0604020202020204" pitchFamily="34" charset="0"/>
              </a:rPr>
              <a:t>Utanır söyleyemez.</a:t>
            </a:r>
            <a:endParaRPr lang="tr-TR" altLang="tr-TR" sz="2000" dirty="0">
              <a:solidFill>
                <a:schemeClr val="accent3">
                  <a:lumMod val="50000"/>
                </a:schemeClr>
              </a:solidFill>
              <a:latin typeface="Arial" panose="020B0604020202020204" pitchFamily="34" charset="0"/>
              <a:cs typeface="Arial" panose="020B0604020202020204" pitchFamily="34" charset="0"/>
            </a:endParaRPr>
          </a:p>
          <a:p>
            <a:r>
              <a:rPr lang="tr-TR" altLang="tr-TR" sz="2000" dirty="0">
                <a:solidFill>
                  <a:schemeClr val="accent3">
                    <a:lumMod val="50000"/>
                  </a:schemeClr>
                </a:solidFill>
                <a:latin typeface="Arial" panose="020B0604020202020204" pitchFamily="34" charset="0"/>
                <a:cs typeface="Arial" panose="020B0604020202020204" pitchFamily="34" charset="0"/>
              </a:rPr>
              <a:t>Ailenin parçalanmasından </a:t>
            </a:r>
            <a:r>
              <a:rPr lang="tr-TR" altLang="tr-TR" sz="2000" dirty="0" smtClean="0">
                <a:solidFill>
                  <a:schemeClr val="accent3">
                    <a:lumMod val="50000"/>
                  </a:schemeClr>
                </a:solidFill>
                <a:latin typeface="Arial" panose="020B0604020202020204" pitchFamily="34" charset="0"/>
                <a:cs typeface="Arial" panose="020B0604020202020204" pitchFamily="34" charset="0"/>
              </a:rPr>
              <a:t>korkabilir.</a:t>
            </a:r>
            <a:endParaRPr lang="tr-TR" altLang="tr-TR" sz="2000" dirty="0">
              <a:solidFill>
                <a:schemeClr val="accent3">
                  <a:lumMod val="50000"/>
                </a:schemeClr>
              </a:solidFill>
              <a:latin typeface="Arial" panose="020B0604020202020204" pitchFamily="34" charset="0"/>
              <a:cs typeface="Arial" panose="020B0604020202020204" pitchFamily="34" charset="0"/>
            </a:endParaRPr>
          </a:p>
          <a:p>
            <a:r>
              <a:rPr lang="tr-TR" altLang="tr-TR" sz="2000" dirty="0">
                <a:solidFill>
                  <a:schemeClr val="accent3">
                    <a:lumMod val="50000"/>
                  </a:schemeClr>
                </a:solidFill>
                <a:latin typeface="Arial" panose="020B0604020202020204" pitchFamily="34" charset="0"/>
                <a:cs typeface="Arial" panose="020B0604020202020204" pitchFamily="34" charset="0"/>
              </a:rPr>
              <a:t>Başkalarını korumak için kendini kurban </a:t>
            </a:r>
            <a:r>
              <a:rPr lang="tr-TR" altLang="tr-TR" sz="2000" dirty="0" smtClean="0">
                <a:solidFill>
                  <a:schemeClr val="accent3">
                    <a:lumMod val="50000"/>
                  </a:schemeClr>
                </a:solidFill>
                <a:latin typeface="Arial" panose="020B0604020202020204" pitchFamily="34" charset="0"/>
                <a:cs typeface="Arial" panose="020B0604020202020204" pitchFamily="34" charset="0"/>
              </a:rPr>
              <a:t>edebilir.</a:t>
            </a:r>
            <a:endParaRPr lang="tr-TR" altLang="tr-TR" sz="2000" dirty="0">
              <a:solidFill>
                <a:schemeClr val="accent3">
                  <a:lumMod val="50000"/>
                </a:schemeClr>
              </a:solidFill>
              <a:latin typeface="Arial" panose="020B0604020202020204" pitchFamily="34" charset="0"/>
              <a:cs typeface="Arial" panose="020B0604020202020204" pitchFamily="34" charset="0"/>
            </a:endParaRPr>
          </a:p>
          <a:p>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783382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3" y="609600"/>
            <a:ext cx="9173249" cy="990600"/>
          </a:xfrm>
        </p:spPr>
        <p:txBody>
          <a:bodyPr anchor="ctr">
            <a:normAutofit fontScale="90000"/>
          </a:bodyPr>
          <a:lstStyle/>
          <a:p>
            <a:r>
              <a:rPr lang="tr-TR" sz="3200" b="1" dirty="0" smtClean="0">
                <a:solidFill>
                  <a:srgbClr val="7030A0"/>
                </a:solidFill>
                <a:latin typeface="Arial" panose="020B0604020202020204" pitchFamily="34" charset="0"/>
                <a:cs typeface="Arial" panose="020B0604020202020204" pitchFamily="34" charset="0"/>
              </a:rPr>
              <a:t>ÇOCUK İHMALİNİN VE İSTİSMARININ ÖNLENMESİ</a:t>
            </a:r>
            <a:endParaRPr lang="tr-TR" sz="3200" b="1" dirty="0">
              <a:solidFill>
                <a:srgbClr val="7030A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77334" y="1620982"/>
            <a:ext cx="8596668" cy="4420381"/>
          </a:xfrm>
        </p:spPr>
        <p:txBody>
          <a:bodyPr>
            <a:normAutofit/>
          </a:bodyPr>
          <a:lstStyle/>
          <a:p>
            <a:pPr marL="0" indent="0" algn="just">
              <a:buNone/>
            </a:pPr>
            <a:endParaRPr lang="tr-TR" sz="2000" dirty="0" smtClean="0">
              <a:solidFill>
                <a:schemeClr val="accent3">
                  <a:lumMod val="50000"/>
                </a:schemeClr>
              </a:solidFill>
              <a:latin typeface="Arial" panose="020B0604020202020204" pitchFamily="34" charset="0"/>
              <a:cs typeface="Arial" panose="020B0604020202020204" pitchFamily="34" charset="0"/>
            </a:endParaRPr>
          </a:p>
          <a:p>
            <a:pPr marL="0" indent="0" algn="just">
              <a:buNone/>
            </a:pPr>
            <a:r>
              <a:rPr lang="tr-TR" sz="2000" dirty="0" smtClean="0">
                <a:solidFill>
                  <a:schemeClr val="accent3">
                    <a:lumMod val="50000"/>
                  </a:schemeClr>
                </a:solidFill>
                <a:latin typeface="Arial" panose="020B0604020202020204" pitchFamily="34" charset="0"/>
                <a:cs typeface="Arial" panose="020B0604020202020204" pitchFamily="34" charset="0"/>
              </a:rPr>
              <a:t>	Çocukların ihmal ve istismara karşı korunması tüm toplumun sorumluluğudur. Her şeyden önce yasaların, politikaların çocukların haklarını ve sağlıklı bir şekilde gelişimlerini güvence altına alması gerekir.</a:t>
            </a:r>
          </a:p>
          <a:p>
            <a:pPr marL="0" indent="0" algn="just">
              <a:buNone/>
            </a:pPr>
            <a:r>
              <a:rPr lang="tr-TR" sz="2000" dirty="0" smtClean="0">
                <a:solidFill>
                  <a:schemeClr val="accent3">
                    <a:lumMod val="50000"/>
                  </a:schemeClr>
                </a:solidFill>
                <a:latin typeface="Arial" panose="020B0604020202020204" pitchFamily="34" charset="0"/>
                <a:cs typeface="Arial" panose="020B0604020202020204" pitchFamily="34" charset="0"/>
              </a:rPr>
              <a:t>	Toplumu oluşturan bireyler olarak ihmal ve istismar durumlarına tanık olduğumuzda nasıl davrandığımız son derece önemlidir. </a:t>
            </a:r>
          </a:p>
          <a:p>
            <a:pPr marL="0" indent="0" algn="just">
              <a:buNone/>
            </a:pPr>
            <a:r>
              <a:rPr lang="tr-TR" sz="2000" dirty="0" smtClean="0">
                <a:solidFill>
                  <a:schemeClr val="accent3">
                    <a:lumMod val="50000"/>
                  </a:schemeClr>
                </a:solidFill>
                <a:latin typeface="Arial" panose="020B0604020202020204" pitchFamily="34" charset="0"/>
                <a:cs typeface="Arial" panose="020B0604020202020204" pitchFamily="34" charset="0"/>
              </a:rPr>
              <a:t>	Çocuğun </a:t>
            </a:r>
            <a:r>
              <a:rPr lang="tr-TR" sz="2000" dirty="0">
                <a:solidFill>
                  <a:schemeClr val="accent3">
                    <a:lumMod val="50000"/>
                  </a:schemeClr>
                </a:solidFill>
                <a:latin typeface="Arial" panose="020B0604020202020204" pitchFamily="34" charset="0"/>
                <a:cs typeface="Arial" panose="020B0604020202020204" pitchFamily="34" charset="0"/>
              </a:rPr>
              <a:t>ihmal ve istismarına tanık olduğumuzda </a:t>
            </a:r>
            <a:r>
              <a:rPr lang="tr-TR" sz="2000" dirty="0" smtClean="0">
                <a:solidFill>
                  <a:schemeClr val="accent3">
                    <a:lumMod val="50000"/>
                  </a:schemeClr>
                </a:solidFill>
                <a:latin typeface="Arial" panose="020B0604020202020204" pitchFamily="34" charset="0"/>
                <a:cs typeface="Arial" panose="020B0604020202020204" pitchFamily="34" charset="0"/>
              </a:rPr>
              <a:t> </a:t>
            </a:r>
            <a:r>
              <a:rPr lang="tr-TR" sz="2000" dirty="0">
                <a:solidFill>
                  <a:schemeClr val="accent3">
                    <a:lumMod val="50000"/>
                  </a:schemeClr>
                </a:solidFill>
                <a:latin typeface="Arial" panose="020B0604020202020204" pitchFamily="34" charset="0"/>
                <a:cs typeface="Arial" panose="020B0604020202020204" pitchFamily="34" charset="0"/>
              </a:rPr>
              <a:t>yasal ve kanuni yolları kullanarak sorumluların bu davranışlarını bırakmaları ve değiştirmelerini sağlamak bize düşen önemli sorumluluklardır. </a:t>
            </a:r>
          </a:p>
          <a:p>
            <a:pPr marL="0" indent="0" algn="just">
              <a:buNone/>
            </a:pPr>
            <a:endParaRPr lang="tr-TR" sz="2000" dirty="0">
              <a:solidFill>
                <a:schemeClr val="accent3">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81798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1000991"/>
          </a:xfrm>
        </p:spPr>
        <p:txBody>
          <a:bodyPr anchor="ctr">
            <a:normAutofit fontScale="90000"/>
          </a:bodyPr>
          <a:lstStyle/>
          <a:p>
            <a:r>
              <a:rPr lang="tr-TR" sz="3200" b="1" dirty="0" smtClean="0">
                <a:solidFill>
                  <a:srgbClr val="7030A0"/>
                </a:solidFill>
                <a:latin typeface="Arial" panose="020B0604020202020204" pitchFamily="34" charset="0"/>
                <a:cs typeface="Arial" panose="020B0604020202020204" pitchFamily="34" charset="0"/>
              </a:rPr>
              <a:t>ÇOCUK İHMALİ VE İSTİSMARININ ÖNLENMESİ</a:t>
            </a:r>
            <a:endParaRPr lang="tr-TR" sz="3200" b="1" dirty="0">
              <a:solidFill>
                <a:srgbClr val="7030A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66943" y="1610591"/>
            <a:ext cx="8596668" cy="4233344"/>
          </a:xfrm>
        </p:spPr>
        <p:txBody>
          <a:bodyPr anchor="ctr">
            <a:normAutofit/>
          </a:bodyPr>
          <a:lstStyle/>
          <a:p>
            <a:pPr marL="0" indent="0" algn="just">
              <a:lnSpc>
                <a:spcPct val="100000"/>
              </a:lnSpc>
              <a:spcBef>
                <a:spcPct val="20000"/>
              </a:spcBef>
              <a:buClr>
                <a:srgbClr val="FF0000"/>
              </a:buClr>
              <a:buSzPct val="95000"/>
              <a:buNone/>
              <a:defRPr/>
            </a:pPr>
            <a:r>
              <a:rPr lang="tr-TR" sz="2000" dirty="0" smtClean="0">
                <a:solidFill>
                  <a:schemeClr val="accent3">
                    <a:lumMod val="50000"/>
                  </a:schemeClr>
                </a:solidFill>
                <a:latin typeface="Arial" panose="020B0604020202020204" pitchFamily="34" charset="0"/>
                <a:cs typeface="Arial" panose="020B0604020202020204" pitchFamily="34" charset="0"/>
              </a:rPr>
              <a:t>	İhmal edilen ve </a:t>
            </a:r>
            <a:r>
              <a:rPr lang="tr-TR" sz="2000" dirty="0">
                <a:solidFill>
                  <a:schemeClr val="accent3">
                    <a:lumMod val="50000"/>
                  </a:schemeClr>
                </a:solidFill>
                <a:latin typeface="Arial" panose="020B0604020202020204" pitchFamily="34" charset="0"/>
                <a:cs typeface="Arial" panose="020B0604020202020204" pitchFamily="34" charset="0"/>
              </a:rPr>
              <a:t>i</a:t>
            </a:r>
            <a:r>
              <a:rPr lang="tr-TR" sz="2000" dirty="0" smtClean="0">
                <a:solidFill>
                  <a:schemeClr val="accent3">
                    <a:lumMod val="50000"/>
                  </a:schemeClr>
                </a:solidFill>
                <a:latin typeface="Arial" panose="020B0604020202020204" pitchFamily="34" charset="0"/>
                <a:cs typeface="Arial" panose="020B0604020202020204" pitchFamily="34" charset="0"/>
              </a:rPr>
              <a:t>stismara </a:t>
            </a:r>
            <a:r>
              <a:rPr lang="tr-TR" sz="2000" dirty="0">
                <a:solidFill>
                  <a:schemeClr val="accent3">
                    <a:lumMod val="50000"/>
                  </a:schemeClr>
                </a:solidFill>
                <a:latin typeface="Arial" panose="020B0604020202020204" pitchFamily="34" charset="0"/>
                <a:cs typeface="Arial" panose="020B0604020202020204" pitchFamily="34" charset="0"/>
              </a:rPr>
              <a:t>maruz kalan çocuklarda gözlemlenecek davranış ve belirtilerden istismar vakasının farkına varılabilir.</a:t>
            </a:r>
          </a:p>
          <a:p>
            <a:pPr marL="0" indent="0" algn="just">
              <a:lnSpc>
                <a:spcPct val="100000"/>
              </a:lnSpc>
              <a:spcBef>
                <a:spcPct val="20000"/>
              </a:spcBef>
              <a:buClr>
                <a:srgbClr val="FF0000"/>
              </a:buClr>
              <a:buSzPct val="95000"/>
              <a:buNone/>
              <a:defRPr/>
            </a:pPr>
            <a:r>
              <a:rPr lang="tr-TR" sz="2000" dirty="0" smtClean="0">
                <a:solidFill>
                  <a:schemeClr val="accent3">
                    <a:lumMod val="50000"/>
                  </a:schemeClr>
                </a:solidFill>
                <a:latin typeface="Arial" panose="020B0604020202020204" pitchFamily="34" charset="0"/>
                <a:cs typeface="Arial" panose="020B0604020202020204" pitchFamily="34" charset="0"/>
              </a:rPr>
              <a:t>	Bazen </a:t>
            </a:r>
            <a:r>
              <a:rPr lang="tr-TR" sz="2000" dirty="0">
                <a:solidFill>
                  <a:schemeClr val="accent3">
                    <a:lumMod val="50000"/>
                  </a:schemeClr>
                </a:solidFill>
                <a:latin typeface="Arial" panose="020B0604020202020204" pitchFamily="34" charset="0"/>
                <a:cs typeface="Arial" panose="020B0604020202020204" pitchFamily="34" charset="0"/>
              </a:rPr>
              <a:t>çocuklar size kendileri gelip </a:t>
            </a:r>
            <a:r>
              <a:rPr lang="tr-TR" sz="2000" dirty="0" smtClean="0">
                <a:solidFill>
                  <a:schemeClr val="accent3">
                    <a:lumMod val="50000"/>
                  </a:schemeClr>
                </a:solidFill>
                <a:latin typeface="Arial" panose="020B0604020202020204" pitchFamily="34" charset="0"/>
                <a:cs typeface="Arial" panose="020B0604020202020204" pitchFamily="34" charset="0"/>
              </a:rPr>
              <a:t>yaşadıkları durum ile </a:t>
            </a:r>
            <a:r>
              <a:rPr lang="tr-TR" sz="2000" dirty="0">
                <a:solidFill>
                  <a:schemeClr val="accent3">
                    <a:lumMod val="50000"/>
                  </a:schemeClr>
                </a:solidFill>
                <a:latin typeface="Arial" panose="020B0604020202020204" pitchFamily="34" charset="0"/>
                <a:cs typeface="Arial" panose="020B0604020202020204" pitchFamily="34" charset="0"/>
              </a:rPr>
              <a:t>ilgili bilgi verebilirler</a:t>
            </a:r>
            <a:r>
              <a:rPr lang="tr-TR" sz="2000" dirty="0" smtClean="0">
                <a:solidFill>
                  <a:schemeClr val="accent3">
                    <a:lumMod val="50000"/>
                  </a:schemeClr>
                </a:solidFill>
                <a:latin typeface="Arial" panose="020B0604020202020204" pitchFamily="34" charset="0"/>
                <a:cs typeface="Arial" panose="020B0604020202020204" pitchFamily="34" charset="0"/>
              </a:rPr>
              <a:t>.</a:t>
            </a:r>
          </a:p>
          <a:p>
            <a:pPr marL="0" indent="0" algn="just">
              <a:lnSpc>
                <a:spcPct val="100000"/>
              </a:lnSpc>
              <a:spcBef>
                <a:spcPct val="20000"/>
              </a:spcBef>
              <a:buClr>
                <a:srgbClr val="FF0000"/>
              </a:buClr>
              <a:buSzPct val="95000"/>
              <a:buNone/>
              <a:defRPr/>
            </a:pPr>
            <a:r>
              <a:rPr lang="tr-TR" sz="2000" dirty="0" smtClean="0">
                <a:solidFill>
                  <a:schemeClr val="accent3">
                    <a:lumMod val="50000"/>
                  </a:schemeClr>
                </a:solidFill>
                <a:latin typeface="Arial" panose="020B0604020202020204" pitchFamily="34" charset="0"/>
                <a:cs typeface="Arial" panose="020B0604020202020204" pitchFamily="34" charset="0"/>
              </a:rPr>
              <a:t>	Okulda çalışan ve çocuğun yakın çevresinde olan bir personel </a:t>
            </a:r>
            <a:r>
              <a:rPr lang="tr-TR" sz="2000" dirty="0">
                <a:solidFill>
                  <a:schemeClr val="accent3">
                    <a:lumMod val="50000"/>
                  </a:schemeClr>
                </a:solidFill>
                <a:latin typeface="Arial" panose="020B0604020202020204" pitchFamily="34" charset="0"/>
                <a:cs typeface="Arial" panose="020B0604020202020204" pitchFamily="34" charset="0"/>
              </a:rPr>
              <a:t>olarak, çocuk böyle bir bilgiyle size geldiği zaman ne yapılması gerektiğini bilmelisiniz</a:t>
            </a:r>
            <a:r>
              <a:rPr lang="tr-TR" sz="2000" dirty="0" smtClean="0">
                <a:solidFill>
                  <a:schemeClr val="accent3">
                    <a:lumMod val="50000"/>
                  </a:schemeClr>
                </a:solidFill>
                <a:latin typeface="Arial" panose="020B0604020202020204" pitchFamily="34" charset="0"/>
                <a:cs typeface="Arial" panose="020B0604020202020204" pitchFamily="34" charset="0"/>
              </a:rPr>
              <a:t>.</a:t>
            </a:r>
            <a:endParaRPr lang="tr-TR" sz="2000" dirty="0">
              <a:solidFill>
                <a:schemeClr val="accent3">
                  <a:lumMod val="50000"/>
                </a:schemeClr>
              </a:solidFill>
              <a:latin typeface="Arial" panose="020B0604020202020204" pitchFamily="34" charset="0"/>
              <a:cs typeface="Arial" panose="020B0604020202020204" pitchFamily="34" charset="0"/>
            </a:endParaRPr>
          </a:p>
          <a:p>
            <a:pPr marL="0" indent="0" algn="just">
              <a:buNone/>
            </a:pPr>
            <a:endParaRPr lang="tr-TR" sz="2000" dirty="0">
              <a:solidFill>
                <a:schemeClr val="accent3">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165840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3" y="609600"/>
            <a:ext cx="9349893" cy="1320800"/>
          </a:xfrm>
        </p:spPr>
        <p:txBody>
          <a:bodyPr anchor="ctr">
            <a:normAutofit/>
          </a:bodyPr>
          <a:lstStyle/>
          <a:p>
            <a:r>
              <a:rPr lang="tr-TR" sz="3200" b="1" dirty="0" smtClean="0">
                <a:solidFill>
                  <a:srgbClr val="7030A0"/>
                </a:solidFill>
                <a:latin typeface="Arial" panose="020B0604020202020204" pitchFamily="34" charset="0"/>
                <a:cs typeface="Arial" panose="020B0604020202020204" pitchFamily="34" charset="0"/>
              </a:rPr>
              <a:t>ÇOCUK İHMALİ VE İSTİSMARININ ÖNLENMESİ</a:t>
            </a:r>
            <a:endParaRPr lang="tr-TR" sz="3200" dirty="0">
              <a:solidFill>
                <a:srgbClr val="7030A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14989" y="2035898"/>
            <a:ext cx="8596668" cy="3880773"/>
          </a:xfrm>
        </p:spPr>
        <p:txBody>
          <a:bodyPr anchor="ctr">
            <a:normAutofit/>
          </a:bodyPr>
          <a:lstStyle/>
          <a:p>
            <a:pPr marL="0" indent="0" algn="just">
              <a:buNone/>
            </a:pPr>
            <a:r>
              <a:rPr lang="tr-TR" altLang="tr-TR" sz="2000" dirty="0" smtClean="0">
                <a:solidFill>
                  <a:schemeClr val="accent3">
                    <a:lumMod val="50000"/>
                  </a:schemeClr>
                </a:solidFill>
                <a:latin typeface="Arial" panose="020B0604020202020204" pitchFamily="34" charset="0"/>
                <a:cs typeface="Arial" panose="020B0604020202020204" pitchFamily="34" charset="0"/>
              </a:rPr>
              <a:t>	Çocuğun </a:t>
            </a:r>
            <a:r>
              <a:rPr lang="tr-TR" altLang="tr-TR" sz="2000" dirty="0">
                <a:solidFill>
                  <a:schemeClr val="accent3">
                    <a:lumMod val="50000"/>
                  </a:schemeClr>
                </a:solidFill>
                <a:latin typeface="Arial" panose="020B0604020202020204" pitchFamily="34" charset="0"/>
                <a:cs typeface="Arial" panose="020B0604020202020204" pitchFamily="34" charset="0"/>
              </a:rPr>
              <a:t>yanında rahat olmaya çalışın</a:t>
            </a:r>
            <a:r>
              <a:rPr lang="tr-TR" altLang="tr-TR" sz="2000" dirty="0" smtClean="0">
                <a:solidFill>
                  <a:schemeClr val="accent3">
                    <a:lumMod val="50000"/>
                  </a:schemeClr>
                </a:solidFill>
                <a:latin typeface="Arial" panose="020B0604020202020204" pitchFamily="34" charset="0"/>
                <a:cs typeface="Arial" panose="020B0604020202020204" pitchFamily="34" charset="0"/>
              </a:rPr>
              <a:t>. Abartılı </a:t>
            </a:r>
            <a:r>
              <a:rPr lang="tr-TR" altLang="tr-TR" sz="2000" dirty="0">
                <a:solidFill>
                  <a:schemeClr val="accent3">
                    <a:lumMod val="50000"/>
                  </a:schemeClr>
                </a:solidFill>
                <a:latin typeface="Arial" panose="020B0604020202020204" pitchFamily="34" charset="0"/>
                <a:cs typeface="Arial" panose="020B0604020202020204" pitchFamily="34" charset="0"/>
              </a:rPr>
              <a:t>tepkiler vermeyin</a:t>
            </a:r>
            <a:r>
              <a:rPr lang="tr-TR" altLang="tr-TR" sz="2000" dirty="0" smtClean="0">
                <a:solidFill>
                  <a:schemeClr val="accent3">
                    <a:lumMod val="50000"/>
                  </a:schemeClr>
                </a:solidFill>
                <a:latin typeface="Arial" panose="020B0604020202020204" pitchFamily="34" charset="0"/>
                <a:cs typeface="Arial" panose="020B0604020202020204" pitchFamily="34" charset="0"/>
              </a:rPr>
              <a:t>. Paniklemeyin.</a:t>
            </a:r>
            <a:endParaRPr lang="tr-TR" altLang="tr-TR" sz="2000" dirty="0">
              <a:solidFill>
                <a:schemeClr val="accent3">
                  <a:lumMod val="50000"/>
                </a:schemeClr>
              </a:solidFill>
              <a:latin typeface="Arial" panose="020B0604020202020204" pitchFamily="34" charset="0"/>
              <a:cs typeface="Arial" panose="020B0604020202020204" pitchFamily="34" charset="0"/>
            </a:endParaRPr>
          </a:p>
          <a:p>
            <a:pPr marL="0" indent="0" algn="just">
              <a:lnSpc>
                <a:spcPct val="100000"/>
              </a:lnSpc>
              <a:spcBef>
                <a:spcPct val="20000"/>
              </a:spcBef>
              <a:buClr>
                <a:srgbClr val="FF0000"/>
              </a:buClr>
              <a:buSzPct val="95000"/>
              <a:buNone/>
            </a:pPr>
            <a:r>
              <a:rPr lang="tr-TR" altLang="tr-TR" sz="2000" dirty="0" smtClean="0">
                <a:solidFill>
                  <a:schemeClr val="accent3">
                    <a:lumMod val="50000"/>
                  </a:schemeClr>
                </a:solidFill>
                <a:latin typeface="Arial" panose="020B0604020202020204" pitchFamily="34" charset="0"/>
                <a:cs typeface="Arial" panose="020B0604020202020204" pitchFamily="34" charset="0"/>
              </a:rPr>
              <a:t>	Çocukla </a:t>
            </a:r>
            <a:r>
              <a:rPr lang="tr-TR" altLang="tr-TR" sz="2000" dirty="0">
                <a:solidFill>
                  <a:schemeClr val="accent3">
                    <a:lumMod val="50000"/>
                  </a:schemeClr>
                </a:solidFill>
                <a:latin typeface="Arial" panose="020B0604020202020204" pitchFamily="34" charset="0"/>
                <a:cs typeface="Arial" panose="020B0604020202020204" pitchFamily="34" charset="0"/>
              </a:rPr>
              <a:t>özel olarak konuşmak için bir mekan </a:t>
            </a:r>
            <a:r>
              <a:rPr lang="tr-TR" altLang="tr-TR" sz="2000" dirty="0" smtClean="0">
                <a:solidFill>
                  <a:schemeClr val="accent3">
                    <a:lumMod val="50000"/>
                  </a:schemeClr>
                </a:solidFill>
                <a:latin typeface="Arial" panose="020B0604020202020204" pitchFamily="34" charset="0"/>
                <a:cs typeface="Arial" panose="020B0604020202020204" pitchFamily="34" charset="0"/>
              </a:rPr>
              <a:t>bulun. Çocuğa </a:t>
            </a:r>
            <a:r>
              <a:rPr lang="tr-TR" altLang="tr-TR" sz="2000" dirty="0">
                <a:solidFill>
                  <a:schemeClr val="accent3">
                    <a:lumMod val="50000"/>
                  </a:schemeClr>
                </a:solidFill>
                <a:latin typeface="Arial" panose="020B0604020202020204" pitchFamily="34" charset="0"/>
                <a:cs typeface="Arial" panose="020B0604020202020204" pitchFamily="34" charset="0"/>
              </a:rPr>
              <a:t>daha sakin bir ortamda görüşmeyi teklif edin</a:t>
            </a:r>
            <a:r>
              <a:rPr lang="tr-TR" altLang="tr-TR" sz="2000" dirty="0" smtClean="0">
                <a:solidFill>
                  <a:schemeClr val="accent3">
                    <a:lumMod val="50000"/>
                  </a:schemeClr>
                </a:solidFill>
                <a:latin typeface="Arial" panose="020B0604020202020204" pitchFamily="34" charset="0"/>
                <a:cs typeface="Arial" panose="020B0604020202020204" pitchFamily="34" charset="0"/>
              </a:rPr>
              <a:t>. Konuşmanızın </a:t>
            </a:r>
            <a:r>
              <a:rPr lang="tr-TR" altLang="tr-TR" sz="2000" dirty="0">
                <a:solidFill>
                  <a:schemeClr val="accent3">
                    <a:lumMod val="50000"/>
                  </a:schemeClr>
                </a:solidFill>
                <a:latin typeface="Arial" panose="020B0604020202020204" pitchFamily="34" charset="0"/>
                <a:cs typeface="Arial" panose="020B0604020202020204" pitchFamily="34" charset="0"/>
              </a:rPr>
              <a:t>kesilmeyeceğinden emin olacağınız bir yer bulun. </a:t>
            </a:r>
          </a:p>
          <a:p>
            <a:pPr marL="0" indent="0" algn="just">
              <a:lnSpc>
                <a:spcPct val="100000"/>
              </a:lnSpc>
              <a:spcBef>
                <a:spcPct val="20000"/>
              </a:spcBef>
              <a:buClr>
                <a:srgbClr val="FF0000"/>
              </a:buClr>
              <a:buSzPct val="95000"/>
              <a:buNone/>
            </a:pPr>
            <a:r>
              <a:rPr lang="tr-TR" altLang="tr-TR" sz="2000" dirty="0" smtClean="0">
                <a:solidFill>
                  <a:schemeClr val="accent3">
                    <a:lumMod val="50000"/>
                  </a:schemeClr>
                </a:solidFill>
                <a:latin typeface="Arial" panose="020B0604020202020204" pitchFamily="34" charset="0"/>
                <a:cs typeface="Arial" panose="020B0604020202020204" pitchFamily="34" charset="0"/>
              </a:rPr>
              <a:t>	Masanın </a:t>
            </a:r>
            <a:r>
              <a:rPr lang="tr-TR" altLang="tr-TR" sz="2000" dirty="0">
                <a:solidFill>
                  <a:schemeClr val="accent3">
                    <a:lumMod val="50000"/>
                  </a:schemeClr>
                </a:solidFill>
                <a:latin typeface="Arial" panose="020B0604020202020204" pitchFamily="34" charset="0"/>
                <a:cs typeface="Arial" panose="020B0604020202020204" pitchFamily="34" charset="0"/>
              </a:rPr>
              <a:t>arkasında oturmayın. Çocuğun yanında onu    sakinleştirmek için oturun. </a:t>
            </a:r>
          </a:p>
          <a:p>
            <a:pPr marL="0" indent="0" algn="just">
              <a:spcBef>
                <a:spcPct val="20000"/>
              </a:spcBef>
              <a:buClr>
                <a:srgbClr val="FF0000"/>
              </a:buClr>
              <a:buSzPct val="95000"/>
              <a:buNone/>
            </a:pPr>
            <a:r>
              <a:rPr lang="tr-TR" altLang="tr-TR" sz="2000" dirty="0" smtClean="0">
                <a:solidFill>
                  <a:schemeClr val="accent3">
                    <a:lumMod val="50000"/>
                  </a:schemeClr>
                </a:solidFill>
                <a:latin typeface="Arial" panose="020B0604020202020204" pitchFamily="34" charset="0"/>
                <a:cs typeface="Arial" panose="020B0604020202020204" pitchFamily="34" charset="0"/>
              </a:rPr>
              <a:t>	Çocuk </a:t>
            </a:r>
            <a:r>
              <a:rPr lang="tr-TR" altLang="tr-TR" sz="2000" dirty="0">
                <a:solidFill>
                  <a:schemeClr val="accent3">
                    <a:lumMod val="50000"/>
                  </a:schemeClr>
                </a:solidFill>
                <a:latin typeface="Arial" panose="020B0604020202020204" pitchFamily="34" charset="0"/>
                <a:cs typeface="Arial" panose="020B0604020202020204" pitchFamily="34" charset="0"/>
              </a:rPr>
              <a:t>anlatmaya başladığında duygularınızı ve sözel olmayan ifadelerinizi kontrol edin.</a:t>
            </a:r>
          </a:p>
          <a:p>
            <a:pPr marL="0" indent="0" algn="just">
              <a:spcBef>
                <a:spcPct val="20000"/>
              </a:spcBef>
              <a:buClr>
                <a:srgbClr val="FF0000"/>
              </a:buClr>
              <a:buSzPct val="95000"/>
              <a:buNone/>
            </a:pPr>
            <a:r>
              <a:rPr lang="tr-TR" altLang="tr-TR" sz="2000" dirty="0" smtClean="0">
                <a:solidFill>
                  <a:schemeClr val="accent3">
                    <a:lumMod val="50000"/>
                  </a:schemeClr>
                </a:solidFill>
                <a:latin typeface="Arial" panose="020B0604020202020204" pitchFamily="34" charset="0"/>
                <a:cs typeface="Arial" panose="020B0604020202020204" pitchFamily="34" charset="0"/>
              </a:rPr>
              <a:t>	Çocuktan </a:t>
            </a:r>
            <a:r>
              <a:rPr lang="tr-TR" altLang="tr-TR" sz="2000" dirty="0">
                <a:solidFill>
                  <a:schemeClr val="accent3">
                    <a:lumMod val="50000"/>
                  </a:schemeClr>
                </a:solidFill>
                <a:latin typeface="Arial" panose="020B0604020202020204" pitchFamily="34" charset="0"/>
                <a:cs typeface="Arial" panose="020B0604020202020204" pitchFamily="34" charset="0"/>
              </a:rPr>
              <a:t>izin almadan ona dokunmayın. Dokunmanız belki ona istismar olayını hatırlatabilir. </a:t>
            </a:r>
          </a:p>
          <a:p>
            <a:pPr algn="just"/>
            <a:endParaRPr lang="tr-TR" sz="2000" dirty="0">
              <a:solidFill>
                <a:schemeClr val="accent3">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512868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1"/>
            <a:ext cx="8596668" cy="762000"/>
          </a:xfrm>
        </p:spPr>
        <p:txBody>
          <a:bodyPr anchor="ctr"/>
          <a:lstStyle/>
          <a:p>
            <a:r>
              <a:rPr lang="tr-TR" b="1" dirty="0" smtClean="0">
                <a:solidFill>
                  <a:srgbClr val="7030A0"/>
                </a:solidFill>
                <a:latin typeface="Arial" panose="020B0604020202020204" pitchFamily="34" charset="0"/>
                <a:cs typeface="Arial" panose="020B0604020202020204" pitchFamily="34" charset="0"/>
              </a:rPr>
              <a:t>ÇOCUK HAKLARI</a:t>
            </a:r>
            <a:endParaRPr lang="tr-TR" b="1" dirty="0">
              <a:solidFill>
                <a:srgbClr val="7030A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77334" y="1579418"/>
            <a:ext cx="9152466" cy="4468091"/>
          </a:xfrm>
        </p:spPr>
        <p:txBody>
          <a:bodyPr>
            <a:normAutofit/>
          </a:bodyPr>
          <a:lstStyle/>
          <a:p>
            <a:pPr marL="0" indent="0" algn="just">
              <a:buNone/>
            </a:pPr>
            <a:r>
              <a:rPr lang="tr-TR" b="1" dirty="0" smtClean="0">
                <a:latin typeface="Arial" panose="020B0604020202020204" pitchFamily="34" charset="0"/>
                <a:cs typeface="Arial" panose="020B0604020202020204" pitchFamily="34" charset="0"/>
              </a:rPr>
              <a:t>	</a:t>
            </a:r>
          </a:p>
          <a:p>
            <a:pPr marL="0" indent="0" algn="just">
              <a:buNone/>
            </a:pPr>
            <a:r>
              <a:rPr lang="tr-TR" b="1" dirty="0">
                <a:latin typeface="Arial" panose="020B0604020202020204" pitchFamily="34" charset="0"/>
                <a:cs typeface="Arial" panose="020B0604020202020204" pitchFamily="34" charset="0"/>
              </a:rPr>
              <a:t>	</a:t>
            </a:r>
            <a:r>
              <a:rPr lang="tr-TR" b="1" dirty="0" smtClean="0">
                <a:solidFill>
                  <a:srgbClr val="7030A0"/>
                </a:solidFill>
                <a:latin typeface="Arial" panose="020B0604020202020204" pitchFamily="34" charset="0"/>
                <a:cs typeface="Arial" panose="020B0604020202020204" pitchFamily="34" charset="0"/>
              </a:rPr>
              <a:t>ÇOCUK HAKLARI DEDİĞİMİZDE AKLINIZA NELER GELİYOR?</a:t>
            </a:r>
          </a:p>
          <a:p>
            <a:pPr marL="0" indent="0" algn="just">
              <a:buNone/>
            </a:pPr>
            <a:r>
              <a:rPr lang="tr-TR" dirty="0" smtClean="0">
                <a:latin typeface="Arial" panose="020B0604020202020204" pitchFamily="34" charset="0"/>
                <a:cs typeface="Arial" panose="020B0604020202020204" pitchFamily="34" charset="0"/>
              </a:rPr>
              <a:t>	</a:t>
            </a:r>
            <a:r>
              <a:rPr lang="tr-TR" dirty="0" smtClean="0">
                <a:solidFill>
                  <a:schemeClr val="accent3">
                    <a:lumMod val="50000"/>
                  </a:schemeClr>
                </a:solidFill>
                <a:latin typeface="Arial" panose="020B0604020202020204" pitchFamily="34" charset="0"/>
                <a:cs typeface="Arial" panose="020B0604020202020204" pitchFamily="34" charset="0"/>
              </a:rPr>
              <a:t>Dünyaya gelen her çocuğun sahip olduğu temel haklar vardır. Bu haklar her çocuğun sahip olduğu onun gelişimini destekleyecek ortamların oluşturulması ve hayata mutlu bir başlangıç yapabilmesi için belirlenmiştir.</a:t>
            </a:r>
          </a:p>
          <a:p>
            <a:pPr marL="0" indent="0" algn="just">
              <a:buNone/>
            </a:pPr>
            <a:r>
              <a:rPr lang="tr-TR" dirty="0" smtClean="0">
                <a:solidFill>
                  <a:schemeClr val="accent3">
                    <a:lumMod val="50000"/>
                  </a:schemeClr>
                </a:solidFill>
                <a:latin typeface="Arial" panose="020B0604020202020204" pitchFamily="34" charset="0"/>
                <a:cs typeface="Arial" panose="020B0604020202020204" pitchFamily="34" charset="0"/>
              </a:rPr>
              <a:t>	Örneğin; çocuğun isteklerini, düşüncelerini rahatça ifade edebildiği, beslenme ve barınma ihtiyaçlarının tam olarak karşılandığı bir ortamda büyümesi onun gelişimini olumlu etkileyecektir. </a:t>
            </a:r>
          </a:p>
          <a:p>
            <a:pPr marL="0" indent="0" algn="just">
              <a:buNone/>
            </a:pPr>
            <a:r>
              <a:rPr lang="tr-TR" dirty="0" smtClean="0">
                <a:solidFill>
                  <a:schemeClr val="accent3">
                    <a:lumMod val="50000"/>
                  </a:schemeClr>
                </a:solidFill>
                <a:latin typeface="Arial" panose="020B0604020202020204" pitchFamily="34" charset="0"/>
                <a:cs typeface="Arial" panose="020B0604020202020204" pitchFamily="34" charset="0"/>
              </a:rPr>
              <a:t>	Çocuk Hakları, çocuğun gelişimini güvence altına almayı amaçlar.</a:t>
            </a:r>
          </a:p>
        </p:txBody>
      </p:sp>
    </p:spTree>
    <p:extLst>
      <p:ext uri="{BB962C8B-B14F-4D97-AF65-F5344CB8AC3E}">
        <p14:creationId xmlns:p14="http://schemas.microsoft.com/office/powerpoint/2010/main" val="8004223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61" y="464126"/>
            <a:ext cx="9245984" cy="1320800"/>
          </a:xfrm>
        </p:spPr>
        <p:txBody>
          <a:bodyPr anchor="ctr">
            <a:normAutofit/>
          </a:bodyPr>
          <a:lstStyle/>
          <a:p>
            <a:r>
              <a:rPr lang="tr-TR" sz="3200" b="1" dirty="0" smtClean="0">
                <a:solidFill>
                  <a:srgbClr val="7030A0"/>
                </a:solidFill>
                <a:latin typeface="Arial" panose="020B0604020202020204" pitchFamily="34" charset="0"/>
                <a:cs typeface="Arial" panose="020B0604020202020204" pitchFamily="34" charset="0"/>
              </a:rPr>
              <a:t>ÇOCUK İHMALİ VE İSTİSMARININ ÖNLENMESİ</a:t>
            </a:r>
            <a:endParaRPr lang="tr-TR" sz="3200" b="1" dirty="0">
              <a:solidFill>
                <a:srgbClr val="7030A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66943" y="1713779"/>
            <a:ext cx="8596668" cy="3880773"/>
          </a:xfrm>
        </p:spPr>
        <p:txBody>
          <a:bodyPr anchor="ctr">
            <a:normAutofit/>
          </a:bodyPr>
          <a:lstStyle/>
          <a:p>
            <a:pPr marL="0" indent="0" algn="just">
              <a:buNone/>
              <a:defRPr/>
            </a:pPr>
            <a:r>
              <a:rPr lang="tr-TR" sz="2000" dirty="0" smtClean="0">
                <a:solidFill>
                  <a:schemeClr val="accent3">
                    <a:lumMod val="50000"/>
                  </a:schemeClr>
                </a:solidFill>
                <a:latin typeface="Arial" panose="020B0604020202020204" pitchFamily="34" charset="0"/>
                <a:cs typeface="Arial" panose="020B0604020202020204" pitchFamily="34" charset="0"/>
              </a:rPr>
              <a:t>	Çocuk </a:t>
            </a:r>
            <a:r>
              <a:rPr lang="tr-TR" sz="2000" dirty="0">
                <a:solidFill>
                  <a:schemeClr val="accent3">
                    <a:lumMod val="50000"/>
                  </a:schemeClr>
                </a:solidFill>
                <a:latin typeface="Arial" panose="020B0604020202020204" pitchFamily="34" charset="0"/>
                <a:cs typeface="Arial" panose="020B0604020202020204" pitchFamily="34" charset="0"/>
              </a:rPr>
              <a:t>anlatımda bulunurken </a:t>
            </a:r>
            <a:r>
              <a:rPr lang="tr-TR" sz="2000" dirty="0" smtClean="0">
                <a:solidFill>
                  <a:schemeClr val="accent3">
                    <a:lumMod val="50000"/>
                  </a:schemeClr>
                </a:solidFill>
                <a:latin typeface="Arial" panose="020B0604020202020204" pitchFamily="34" charset="0"/>
                <a:cs typeface="Arial" panose="020B0604020202020204" pitchFamily="34" charset="0"/>
              </a:rPr>
              <a:t>susabilir. Bu </a:t>
            </a:r>
            <a:r>
              <a:rPr lang="tr-TR" sz="2000" dirty="0">
                <a:solidFill>
                  <a:schemeClr val="accent3">
                    <a:lumMod val="50000"/>
                  </a:schemeClr>
                </a:solidFill>
                <a:latin typeface="Arial" panose="020B0604020202020204" pitchFamily="34" charset="0"/>
                <a:cs typeface="Arial" panose="020B0604020202020204" pitchFamily="34" charset="0"/>
              </a:rPr>
              <a:t>durumda tepki vermeyin sadece bekleyin</a:t>
            </a:r>
            <a:r>
              <a:rPr lang="tr-TR" sz="2000" dirty="0" smtClean="0">
                <a:solidFill>
                  <a:schemeClr val="accent3">
                    <a:lumMod val="50000"/>
                  </a:schemeClr>
                </a:solidFill>
                <a:latin typeface="Arial" panose="020B0604020202020204" pitchFamily="34" charset="0"/>
                <a:cs typeface="Arial" panose="020B0604020202020204" pitchFamily="34" charset="0"/>
              </a:rPr>
              <a:t>. Çocuğun </a:t>
            </a:r>
            <a:r>
              <a:rPr lang="tr-TR" sz="2000" dirty="0">
                <a:solidFill>
                  <a:schemeClr val="accent3">
                    <a:lumMod val="50000"/>
                  </a:schemeClr>
                </a:solidFill>
                <a:latin typeface="Arial" panose="020B0604020202020204" pitchFamily="34" charset="0"/>
                <a:cs typeface="Arial" panose="020B0604020202020204" pitchFamily="34" charset="0"/>
              </a:rPr>
              <a:t>tekrar anlatma ihtimali çok yüksektir.</a:t>
            </a:r>
          </a:p>
          <a:p>
            <a:pPr marL="0" indent="0" algn="just">
              <a:buNone/>
              <a:defRPr/>
            </a:pPr>
            <a:r>
              <a:rPr lang="tr-TR" sz="2000" dirty="0" smtClean="0">
                <a:solidFill>
                  <a:schemeClr val="accent3">
                    <a:lumMod val="50000"/>
                  </a:schemeClr>
                </a:solidFill>
                <a:latin typeface="Arial" panose="020B0604020202020204" pitchFamily="34" charset="0"/>
                <a:cs typeface="Arial" panose="020B0604020202020204" pitchFamily="34" charset="0"/>
              </a:rPr>
              <a:t>	Tepkileriniz </a:t>
            </a:r>
            <a:r>
              <a:rPr lang="tr-TR" sz="2000" dirty="0">
                <a:solidFill>
                  <a:schemeClr val="accent3">
                    <a:lumMod val="50000"/>
                  </a:schemeClr>
                </a:solidFill>
                <a:latin typeface="Arial" panose="020B0604020202020204" pitchFamily="34" charset="0"/>
                <a:cs typeface="Arial" panose="020B0604020202020204" pitchFamily="34" charset="0"/>
              </a:rPr>
              <a:t>hayati önem taşımaktadır. </a:t>
            </a:r>
          </a:p>
          <a:p>
            <a:pPr marL="0" indent="0" algn="just">
              <a:buNone/>
              <a:defRPr/>
            </a:pPr>
            <a:r>
              <a:rPr lang="tr-TR" sz="2000" dirty="0" smtClean="0">
                <a:solidFill>
                  <a:schemeClr val="accent3">
                    <a:lumMod val="50000"/>
                  </a:schemeClr>
                </a:solidFill>
                <a:latin typeface="Arial" panose="020B0604020202020204" pitchFamily="34" charset="0"/>
                <a:cs typeface="Arial" panose="020B0604020202020204" pitchFamily="34" charset="0"/>
              </a:rPr>
              <a:t>	Çocuğun </a:t>
            </a:r>
            <a:r>
              <a:rPr lang="tr-TR" sz="2000" dirty="0">
                <a:solidFill>
                  <a:schemeClr val="accent3">
                    <a:lumMod val="50000"/>
                  </a:schemeClr>
                </a:solidFill>
                <a:latin typeface="Arial" panose="020B0604020202020204" pitchFamily="34" charset="0"/>
                <a:cs typeface="Arial" panose="020B0604020202020204" pitchFamily="34" charset="0"/>
              </a:rPr>
              <a:t>size anlatacağı şeyler ya da muayene sonucu göreceğiniz şeyler sizi şok edebilir.</a:t>
            </a:r>
          </a:p>
          <a:p>
            <a:pPr marL="0" indent="0" algn="just">
              <a:buNone/>
              <a:defRPr/>
            </a:pPr>
            <a:r>
              <a:rPr lang="tr-TR" sz="2000" dirty="0" smtClean="0">
                <a:solidFill>
                  <a:schemeClr val="accent3">
                    <a:lumMod val="50000"/>
                  </a:schemeClr>
                </a:solidFill>
                <a:latin typeface="Arial" panose="020B0604020202020204" pitchFamily="34" charset="0"/>
                <a:cs typeface="Arial" panose="020B0604020202020204" pitchFamily="34" charset="0"/>
              </a:rPr>
              <a:t>	Sakin karşılamak, </a:t>
            </a:r>
            <a:r>
              <a:rPr lang="tr-TR" sz="2000" dirty="0">
                <a:solidFill>
                  <a:schemeClr val="accent3">
                    <a:lumMod val="50000"/>
                  </a:schemeClr>
                </a:solidFill>
                <a:latin typeface="Arial" panose="020B0604020202020204" pitchFamily="34" charset="0"/>
                <a:cs typeface="Arial" panose="020B0604020202020204" pitchFamily="34" charset="0"/>
              </a:rPr>
              <a:t>çocuğu desteklemek için önemlidir. </a:t>
            </a:r>
          </a:p>
          <a:p>
            <a:pPr marL="0" indent="0" algn="just">
              <a:buNone/>
              <a:defRPr/>
            </a:pPr>
            <a:r>
              <a:rPr lang="tr-TR" sz="2000" dirty="0" smtClean="0">
                <a:solidFill>
                  <a:schemeClr val="accent3">
                    <a:lumMod val="50000"/>
                  </a:schemeClr>
                </a:solidFill>
                <a:latin typeface="Arial" panose="020B0604020202020204" pitchFamily="34" charset="0"/>
                <a:cs typeface="Arial" panose="020B0604020202020204" pitchFamily="34" charset="0"/>
              </a:rPr>
              <a:t>	Çocuğu </a:t>
            </a:r>
            <a:r>
              <a:rPr lang="tr-TR" sz="2000" dirty="0">
                <a:solidFill>
                  <a:schemeClr val="accent3">
                    <a:lumMod val="50000"/>
                  </a:schemeClr>
                </a:solidFill>
                <a:latin typeface="Arial" panose="020B0604020202020204" pitchFamily="34" charset="0"/>
                <a:cs typeface="Arial" panose="020B0604020202020204" pitchFamily="34" charset="0"/>
              </a:rPr>
              <a:t>sadece dinleyin yönlendirici </a:t>
            </a:r>
            <a:r>
              <a:rPr lang="tr-TR" sz="2000" dirty="0" smtClean="0">
                <a:solidFill>
                  <a:schemeClr val="accent3">
                    <a:lumMod val="50000"/>
                  </a:schemeClr>
                </a:solidFill>
                <a:latin typeface="Arial" panose="020B0604020202020204" pitchFamily="34" charset="0"/>
                <a:cs typeface="Arial" panose="020B0604020202020204" pitchFamily="34" charset="0"/>
              </a:rPr>
              <a:t>ya da </a:t>
            </a:r>
            <a:r>
              <a:rPr lang="tr-TR" sz="2000" dirty="0">
                <a:solidFill>
                  <a:schemeClr val="accent3">
                    <a:lumMod val="50000"/>
                  </a:schemeClr>
                </a:solidFill>
                <a:latin typeface="Arial" panose="020B0604020202020204" pitchFamily="34" charset="0"/>
                <a:cs typeface="Arial" panose="020B0604020202020204" pitchFamily="34" charset="0"/>
              </a:rPr>
              <a:t>merak edici sorular sormayın. </a:t>
            </a:r>
          </a:p>
          <a:p>
            <a:pPr algn="just"/>
            <a:endParaRPr lang="tr-TR" sz="2000" dirty="0">
              <a:solidFill>
                <a:schemeClr val="accent3">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795896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56552" y="401781"/>
            <a:ext cx="8596668" cy="1320800"/>
          </a:xfrm>
        </p:spPr>
        <p:txBody>
          <a:bodyPr anchor="ctr">
            <a:normAutofit/>
          </a:bodyPr>
          <a:lstStyle/>
          <a:p>
            <a:r>
              <a:rPr lang="tr-TR" sz="2800" b="1" dirty="0" smtClean="0">
                <a:solidFill>
                  <a:srgbClr val="7030A0"/>
                </a:solidFill>
                <a:latin typeface="Arial" panose="020B0604020202020204" pitchFamily="34" charset="0"/>
                <a:cs typeface="Arial" panose="020B0604020202020204" pitchFamily="34" charset="0"/>
              </a:rPr>
              <a:t>ÇOCUK İHMALİ VE İSTİSMARININ ÖNLENMESİ</a:t>
            </a:r>
            <a:endParaRPr lang="tr-TR" sz="2800" b="1" dirty="0">
              <a:solidFill>
                <a:srgbClr val="7030A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46161" y="1859253"/>
            <a:ext cx="8596668" cy="3880773"/>
          </a:xfrm>
        </p:spPr>
        <p:txBody>
          <a:bodyPr>
            <a:normAutofit/>
          </a:bodyPr>
          <a:lstStyle/>
          <a:p>
            <a:pPr marL="0" indent="0" algn="just">
              <a:buNone/>
            </a:pPr>
            <a:r>
              <a:rPr lang="tr-TR" altLang="tr-TR" sz="2000" dirty="0" smtClean="0">
                <a:solidFill>
                  <a:schemeClr val="accent3">
                    <a:lumMod val="50000"/>
                  </a:schemeClr>
                </a:solidFill>
                <a:latin typeface="Arial" panose="020B0604020202020204" pitchFamily="34" charset="0"/>
                <a:cs typeface="Arial" panose="020B0604020202020204" pitchFamily="34" charset="0"/>
              </a:rPr>
              <a:t>	Tüm </a:t>
            </a:r>
            <a:r>
              <a:rPr lang="tr-TR" altLang="tr-TR" sz="2000" dirty="0">
                <a:solidFill>
                  <a:schemeClr val="accent3">
                    <a:lumMod val="50000"/>
                  </a:schemeClr>
                </a:solidFill>
                <a:latin typeface="Arial" panose="020B0604020202020204" pitchFamily="34" charset="0"/>
                <a:cs typeface="Arial" panose="020B0604020202020204" pitchFamily="34" charset="0"/>
              </a:rPr>
              <a:t>ilginizi çocuğa verin. Kulaklarınızla, gözlerinizle ve kalbinizle çocuğu dinleyin . </a:t>
            </a:r>
          </a:p>
          <a:p>
            <a:pPr marL="0" indent="0" algn="just">
              <a:buNone/>
            </a:pPr>
            <a:r>
              <a:rPr lang="tr-TR" altLang="tr-TR" sz="2000" dirty="0" smtClean="0">
                <a:solidFill>
                  <a:schemeClr val="accent3">
                    <a:lumMod val="50000"/>
                  </a:schemeClr>
                </a:solidFill>
                <a:latin typeface="Arial" panose="020B0604020202020204" pitchFamily="34" charset="0"/>
                <a:cs typeface="Arial" panose="020B0604020202020204" pitchFamily="34" charset="0"/>
              </a:rPr>
              <a:t>	Çocuğun </a:t>
            </a:r>
            <a:r>
              <a:rPr lang="tr-TR" altLang="tr-TR" sz="2000" dirty="0">
                <a:solidFill>
                  <a:schemeClr val="accent3">
                    <a:lumMod val="50000"/>
                  </a:schemeClr>
                </a:solidFill>
                <a:latin typeface="Arial" panose="020B0604020202020204" pitchFamily="34" charset="0"/>
                <a:cs typeface="Arial" panose="020B0604020202020204" pitchFamily="34" charset="0"/>
              </a:rPr>
              <a:t>söyledikleri bitince başka bir şey söylemek isteyip istemediğini sorun. </a:t>
            </a:r>
          </a:p>
          <a:p>
            <a:pPr marL="0" indent="0" algn="just">
              <a:buNone/>
            </a:pPr>
            <a:r>
              <a:rPr lang="tr-TR" altLang="tr-TR" sz="2000" dirty="0" smtClean="0">
                <a:solidFill>
                  <a:schemeClr val="accent3">
                    <a:lumMod val="50000"/>
                  </a:schemeClr>
                </a:solidFill>
                <a:latin typeface="Arial" panose="020B0604020202020204" pitchFamily="34" charset="0"/>
                <a:cs typeface="Arial" panose="020B0604020202020204" pitchFamily="34" charset="0"/>
              </a:rPr>
              <a:t>	Bu </a:t>
            </a:r>
            <a:r>
              <a:rPr lang="tr-TR" altLang="tr-TR" sz="2000" dirty="0">
                <a:solidFill>
                  <a:schemeClr val="accent3">
                    <a:lumMod val="50000"/>
                  </a:schemeClr>
                </a:solidFill>
                <a:latin typeface="Arial" panose="020B0604020202020204" pitchFamily="34" charset="0"/>
                <a:cs typeface="Arial" panose="020B0604020202020204" pitchFamily="34" charset="0"/>
              </a:rPr>
              <a:t>bilgiyi diğer </a:t>
            </a:r>
            <a:r>
              <a:rPr lang="tr-TR" altLang="tr-TR" sz="2000" dirty="0" smtClean="0">
                <a:solidFill>
                  <a:schemeClr val="accent3">
                    <a:lumMod val="50000"/>
                  </a:schemeClr>
                </a:solidFill>
                <a:latin typeface="Arial" panose="020B0604020202020204" pitchFamily="34" charset="0"/>
                <a:cs typeface="Arial" panose="020B0604020202020204" pitchFamily="34" charset="0"/>
              </a:rPr>
              <a:t>personellerle </a:t>
            </a:r>
            <a:r>
              <a:rPr lang="tr-TR" altLang="tr-TR" sz="2000" dirty="0">
                <a:solidFill>
                  <a:schemeClr val="accent3">
                    <a:lumMod val="50000"/>
                  </a:schemeClr>
                </a:solidFill>
                <a:latin typeface="Arial" panose="020B0604020202020204" pitchFamily="34" charset="0"/>
                <a:cs typeface="Arial" panose="020B0604020202020204" pitchFamily="34" charset="0"/>
              </a:rPr>
              <a:t>ya da kişilerle </a:t>
            </a:r>
            <a:r>
              <a:rPr lang="tr-TR" altLang="tr-TR" sz="2000" u="sng" dirty="0">
                <a:solidFill>
                  <a:schemeClr val="accent3">
                    <a:lumMod val="50000"/>
                  </a:schemeClr>
                </a:solidFill>
                <a:latin typeface="Arial" panose="020B0604020202020204" pitchFamily="34" charset="0"/>
                <a:cs typeface="Arial" panose="020B0604020202020204" pitchFamily="34" charset="0"/>
              </a:rPr>
              <a:t>paylaşmayacağınız</a:t>
            </a:r>
            <a:r>
              <a:rPr lang="tr-TR" altLang="tr-TR" sz="2000" dirty="0">
                <a:solidFill>
                  <a:schemeClr val="accent3">
                    <a:lumMod val="50000"/>
                  </a:schemeClr>
                </a:solidFill>
                <a:latin typeface="Arial" panose="020B0604020202020204" pitchFamily="34" charset="0"/>
                <a:cs typeface="Arial" panose="020B0604020202020204" pitchFamily="34" charset="0"/>
              </a:rPr>
              <a:t> </a:t>
            </a:r>
            <a:r>
              <a:rPr lang="tr-TR" altLang="tr-TR" sz="2000" dirty="0" smtClean="0">
                <a:solidFill>
                  <a:schemeClr val="accent3">
                    <a:lumMod val="50000"/>
                  </a:schemeClr>
                </a:solidFill>
                <a:latin typeface="Arial" panose="020B0604020202020204" pitchFamily="34" charset="0"/>
                <a:cs typeface="Arial" panose="020B0604020202020204" pitchFamily="34" charset="0"/>
              </a:rPr>
              <a:t>konusunda çocuğa teminat verin.</a:t>
            </a:r>
            <a:endParaRPr lang="tr-TR" altLang="tr-TR" sz="2000" dirty="0">
              <a:solidFill>
                <a:schemeClr val="accent3">
                  <a:lumMod val="50000"/>
                </a:schemeClr>
              </a:solidFill>
              <a:latin typeface="Arial" panose="020B0604020202020204" pitchFamily="34" charset="0"/>
              <a:cs typeface="Arial" panose="020B0604020202020204" pitchFamily="34" charset="0"/>
            </a:endParaRPr>
          </a:p>
          <a:p>
            <a:pPr marL="0" indent="0" algn="just">
              <a:buNone/>
            </a:pPr>
            <a:r>
              <a:rPr lang="tr-TR" altLang="tr-TR" sz="2000" dirty="0" smtClean="0">
                <a:solidFill>
                  <a:schemeClr val="accent3">
                    <a:lumMod val="50000"/>
                  </a:schemeClr>
                </a:solidFill>
                <a:latin typeface="Arial" panose="020B0604020202020204" pitchFamily="34" charset="0"/>
                <a:cs typeface="Arial" panose="020B0604020202020204" pitchFamily="34" charset="0"/>
              </a:rPr>
              <a:t>	Fakat </a:t>
            </a:r>
            <a:r>
              <a:rPr lang="tr-TR" altLang="tr-TR" sz="2000" dirty="0">
                <a:solidFill>
                  <a:schemeClr val="accent3">
                    <a:lumMod val="50000"/>
                  </a:schemeClr>
                </a:solidFill>
                <a:latin typeface="Arial" panose="020B0604020202020204" pitchFamily="34" charset="0"/>
                <a:cs typeface="Arial" panose="020B0604020202020204" pitchFamily="34" charset="0"/>
              </a:rPr>
              <a:t>destek almak için yetkili kişilerle iletişime geçeceğinizi söyleyin. </a:t>
            </a:r>
          </a:p>
          <a:p>
            <a:pPr algn="just"/>
            <a:endParaRPr lang="tr-TR" sz="2000" dirty="0">
              <a:solidFill>
                <a:schemeClr val="accent3">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010837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56553" y="329045"/>
            <a:ext cx="8596668" cy="1320800"/>
          </a:xfrm>
        </p:spPr>
        <p:txBody>
          <a:bodyPr anchor="ctr">
            <a:normAutofit/>
          </a:bodyPr>
          <a:lstStyle/>
          <a:p>
            <a:r>
              <a:rPr lang="tr-TR" altLang="tr-TR" sz="2800" b="1" dirty="0" smtClean="0">
                <a:solidFill>
                  <a:srgbClr val="7030A0"/>
                </a:solidFill>
                <a:latin typeface="Arial" panose="020B0604020202020204" pitchFamily="34" charset="0"/>
                <a:cs typeface="Arial" panose="020B0604020202020204" pitchFamily="34" charset="0"/>
              </a:rPr>
              <a:t>ÇOCUK İHMALİ VE İSTİSMARININ ÖNLENMESİ</a:t>
            </a:r>
            <a:endParaRPr lang="tr-TR" sz="2800" b="1" dirty="0">
              <a:solidFill>
                <a:srgbClr val="7030A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573425" y="1744953"/>
            <a:ext cx="8596668" cy="3880773"/>
          </a:xfrm>
        </p:spPr>
        <p:txBody>
          <a:bodyPr anchor="t">
            <a:normAutofit/>
          </a:bodyPr>
          <a:lstStyle/>
          <a:p>
            <a:pPr marL="0" indent="0" algn="just">
              <a:buNone/>
            </a:pPr>
            <a:r>
              <a:rPr lang="tr-TR" altLang="tr-TR" sz="2000" dirty="0" smtClean="0">
                <a:solidFill>
                  <a:schemeClr val="accent3">
                    <a:lumMod val="50000"/>
                  </a:schemeClr>
                </a:solidFill>
                <a:latin typeface="Arial" panose="020B0604020202020204" pitchFamily="34" charset="0"/>
                <a:cs typeface="Arial" panose="020B0604020202020204" pitchFamily="34" charset="0"/>
              </a:rPr>
              <a:t>	</a:t>
            </a:r>
          </a:p>
          <a:p>
            <a:pPr marL="0" indent="0" algn="just">
              <a:buNone/>
            </a:pPr>
            <a:r>
              <a:rPr lang="tr-TR" altLang="tr-TR" sz="2000" dirty="0">
                <a:solidFill>
                  <a:schemeClr val="accent3">
                    <a:lumMod val="50000"/>
                  </a:schemeClr>
                </a:solidFill>
                <a:latin typeface="Arial" panose="020B0604020202020204" pitchFamily="34" charset="0"/>
                <a:cs typeface="Arial" panose="020B0604020202020204" pitchFamily="34" charset="0"/>
              </a:rPr>
              <a:t>	</a:t>
            </a:r>
            <a:r>
              <a:rPr lang="tr-TR" altLang="tr-TR" sz="2000" dirty="0" smtClean="0">
                <a:solidFill>
                  <a:schemeClr val="accent3">
                    <a:lumMod val="50000"/>
                  </a:schemeClr>
                </a:solidFill>
                <a:latin typeface="Arial" panose="020B0604020202020204" pitchFamily="34" charset="0"/>
                <a:cs typeface="Arial" panose="020B0604020202020204" pitchFamily="34" charset="0"/>
              </a:rPr>
              <a:t>Çocuğun yaşadığı duyguları  paylaşması ve kendini açması için cesaretlendirin.</a:t>
            </a:r>
          </a:p>
          <a:p>
            <a:pPr marL="0" indent="0" algn="just">
              <a:buNone/>
            </a:pPr>
            <a:r>
              <a:rPr lang="tr-TR" altLang="tr-TR" sz="2000" dirty="0" smtClean="0">
                <a:solidFill>
                  <a:schemeClr val="accent3">
                    <a:lumMod val="50000"/>
                  </a:schemeClr>
                </a:solidFill>
                <a:latin typeface="Arial" panose="020B0604020202020204" pitchFamily="34" charset="0"/>
                <a:cs typeface="Arial" panose="020B0604020202020204" pitchFamily="34" charset="0"/>
              </a:rPr>
              <a:t>	Yaşadığı </a:t>
            </a:r>
            <a:r>
              <a:rPr lang="tr-TR" altLang="tr-TR" sz="2000" dirty="0">
                <a:solidFill>
                  <a:schemeClr val="accent3">
                    <a:lumMod val="50000"/>
                  </a:schemeClr>
                </a:solidFill>
                <a:latin typeface="Arial" panose="020B0604020202020204" pitchFamily="34" charset="0"/>
                <a:cs typeface="Arial" panose="020B0604020202020204" pitchFamily="34" charset="0"/>
              </a:rPr>
              <a:t>olayları anlatması için ona destek olun fakat vermek istemediği ayrıntılar için asla baskı yapmayın. </a:t>
            </a:r>
          </a:p>
          <a:p>
            <a:pPr marL="0" indent="0" algn="just">
              <a:buNone/>
            </a:pPr>
            <a:r>
              <a:rPr lang="tr-TR" altLang="tr-TR" sz="2000" dirty="0" smtClean="0">
                <a:solidFill>
                  <a:schemeClr val="accent3">
                    <a:lumMod val="50000"/>
                  </a:schemeClr>
                </a:solidFill>
                <a:latin typeface="Arial" panose="020B0604020202020204" pitchFamily="34" charset="0"/>
                <a:cs typeface="Arial" panose="020B0604020202020204" pitchFamily="34" charset="0"/>
              </a:rPr>
              <a:t>	Çocuğun  anlattıklarını (</a:t>
            </a:r>
            <a:r>
              <a:rPr lang="tr-TR" altLang="tr-TR" sz="2000" dirty="0">
                <a:solidFill>
                  <a:schemeClr val="accent3">
                    <a:lumMod val="50000"/>
                  </a:schemeClr>
                </a:solidFill>
                <a:latin typeface="Arial" panose="020B0604020202020204" pitchFamily="34" charset="0"/>
                <a:cs typeface="Arial" panose="020B0604020202020204" pitchFamily="34" charset="0"/>
              </a:rPr>
              <a:t>çocuk gittikten sonra) çocuğun ifade ettiği biçimde aynen </a:t>
            </a:r>
            <a:r>
              <a:rPr lang="tr-TR" altLang="tr-TR" sz="2000" dirty="0" smtClean="0">
                <a:solidFill>
                  <a:schemeClr val="accent3">
                    <a:lumMod val="50000"/>
                  </a:schemeClr>
                </a:solidFill>
                <a:latin typeface="Arial" panose="020B0604020202020204" pitchFamily="34" charset="0"/>
                <a:cs typeface="Arial" panose="020B0604020202020204" pitchFamily="34" charset="0"/>
              </a:rPr>
              <a:t>yazın (</a:t>
            </a:r>
            <a:r>
              <a:rPr lang="tr-TR" altLang="tr-TR" sz="2000" dirty="0" err="1" smtClean="0">
                <a:solidFill>
                  <a:schemeClr val="accent3">
                    <a:lumMod val="50000"/>
                  </a:schemeClr>
                </a:solidFill>
                <a:latin typeface="Arial" panose="020B0604020202020204" pitchFamily="34" charset="0"/>
                <a:cs typeface="Arial" panose="020B0604020202020204" pitchFamily="34" charset="0"/>
              </a:rPr>
              <a:t>raporlaştırın</a:t>
            </a:r>
            <a:r>
              <a:rPr lang="tr-TR" altLang="tr-TR" sz="2000" dirty="0" smtClean="0">
                <a:solidFill>
                  <a:schemeClr val="accent3">
                    <a:lumMod val="50000"/>
                  </a:schemeClr>
                </a:solidFill>
                <a:latin typeface="Arial" panose="020B0604020202020204" pitchFamily="34" charset="0"/>
                <a:cs typeface="Arial" panose="020B0604020202020204" pitchFamily="34" charset="0"/>
              </a:rPr>
              <a:t>).</a:t>
            </a:r>
            <a:endParaRPr lang="tr-TR" altLang="tr-TR" sz="2000" dirty="0">
              <a:solidFill>
                <a:schemeClr val="accent3">
                  <a:lumMod val="50000"/>
                </a:schemeClr>
              </a:solidFill>
              <a:latin typeface="Arial" panose="020B0604020202020204" pitchFamily="34" charset="0"/>
              <a:cs typeface="Arial" panose="020B0604020202020204" pitchFamily="34" charset="0"/>
            </a:endParaRPr>
          </a:p>
          <a:p>
            <a:pPr algn="just"/>
            <a:endParaRPr lang="tr-TR" sz="2000" dirty="0">
              <a:solidFill>
                <a:schemeClr val="accent3">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52214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3" y="557645"/>
            <a:ext cx="9277158" cy="1291937"/>
          </a:xfrm>
        </p:spPr>
        <p:txBody>
          <a:bodyPr anchor="ctr">
            <a:normAutofit/>
          </a:bodyPr>
          <a:lstStyle/>
          <a:p>
            <a:r>
              <a:rPr lang="tr-TR" sz="3200" b="1" dirty="0" smtClean="0">
                <a:solidFill>
                  <a:srgbClr val="7030A0"/>
                </a:solidFill>
                <a:latin typeface="Arial" panose="020B0604020202020204" pitchFamily="34" charset="0"/>
                <a:cs typeface="Arial" panose="020B0604020202020204" pitchFamily="34" charset="0"/>
              </a:rPr>
              <a:t>ÇOCUK İHMALİ VE İSTİSMARININ ÖNLENMESİ</a:t>
            </a:r>
            <a:endParaRPr lang="tr-TR" sz="3200" dirty="0">
              <a:solidFill>
                <a:srgbClr val="7030A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56552" y="1921598"/>
            <a:ext cx="8596668" cy="3880773"/>
          </a:xfrm>
        </p:spPr>
        <p:txBody>
          <a:bodyPr>
            <a:normAutofit/>
          </a:bodyPr>
          <a:lstStyle/>
          <a:p>
            <a:pPr marL="0" indent="0">
              <a:buNone/>
            </a:pPr>
            <a:r>
              <a:rPr lang="tr-TR" altLang="tr-TR" sz="2000" b="1" dirty="0" smtClean="0">
                <a:solidFill>
                  <a:srgbClr val="7030A0"/>
                </a:solidFill>
                <a:latin typeface="Arial" panose="020B0604020202020204" pitchFamily="34" charset="0"/>
                <a:cs typeface="Arial" panose="020B0604020202020204" pitchFamily="34" charset="0"/>
              </a:rPr>
              <a:t>AŞAĞIDAKİLERE BENZER İFADELERDEN KESİNLİKLE KAÇININ</a:t>
            </a:r>
          </a:p>
          <a:p>
            <a:r>
              <a:rPr lang="tr-TR" altLang="tr-TR" sz="2000" dirty="0" smtClean="0">
                <a:solidFill>
                  <a:schemeClr val="accent3">
                    <a:lumMod val="50000"/>
                  </a:schemeClr>
                </a:solidFill>
                <a:latin typeface="Arial" panose="020B0604020202020204" pitchFamily="34" charset="0"/>
                <a:cs typeface="Arial" panose="020B0604020202020204" pitchFamily="34" charset="0"/>
              </a:rPr>
              <a:t>“</a:t>
            </a:r>
            <a:r>
              <a:rPr lang="tr-TR" altLang="tr-TR" sz="2000" dirty="0">
                <a:solidFill>
                  <a:schemeClr val="accent3">
                    <a:lumMod val="50000"/>
                  </a:schemeClr>
                </a:solidFill>
                <a:latin typeface="Arial" panose="020B0604020202020204" pitchFamily="34" charset="0"/>
                <a:cs typeface="Arial" panose="020B0604020202020204" pitchFamily="34" charset="0"/>
              </a:rPr>
              <a:t>Bunun olduğundan emin misin?” </a:t>
            </a:r>
          </a:p>
          <a:p>
            <a:r>
              <a:rPr lang="tr-TR" altLang="tr-TR" sz="2000" dirty="0">
                <a:solidFill>
                  <a:schemeClr val="accent3">
                    <a:lumMod val="50000"/>
                  </a:schemeClr>
                </a:solidFill>
                <a:latin typeface="Arial" panose="020B0604020202020204" pitchFamily="34" charset="0"/>
                <a:cs typeface="Arial" panose="020B0604020202020204" pitchFamily="34" charset="0"/>
              </a:rPr>
              <a:t>“Doğru mu söylüyorsun?” </a:t>
            </a:r>
          </a:p>
          <a:p>
            <a:r>
              <a:rPr lang="tr-TR" altLang="tr-TR" sz="2000" dirty="0">
                <a:solidFill>
                  <a:schemeClr val="accent3">
                    <a:lumMod val="50000"/>
                  </a:schemeClr>
                </a:solidFill>
                <a:latin typeface="Arial" panose="020B0604020202020204" pitchFamily="34" charset="0"/>
                <a:cs typeface="Arial" panose="020B0604020202020204" pitchFamily="34" charset="0"/>
              </a:rPr>
              <a:t>“Bu bir daha olursa bana haber ver”. </a:t>
            </a:r>
          </a:p>
          <a:p>
            <a:r>
              <a:rPr lang="fi-FI" altLang="tr-TR" sz="2000" dirty="0">
                <a:solidFill>
                  <a:schemeClr val="accent3">
                    <a:lumMod val="50000"/>
                  </a:schemeClr>
                </a:solidFill>
                <a:latin typeface="Arial" panose="020B0604020202020204" pitchFamily="34" charset="0"/>
                <a:cs typeface="Arial" panose="020B0604020202020204" pitchFamily="34" charset="0"/>
              </a:rPr>
              <a:t>“</a:t>
            </a:r>
            <a:r>
              <a:rPr lang="tr-TR" altLang="tr-TR" sz="2000" dirty="0">
                <a:solidFill>
                  <a:schemeClr val="accent3">
                    <a:lumMod val="50000"/>
                  </a:schemeClr>
                </a:solidFill>
                <a:latin typeface="Arial" panose="020B0604020202020204" pitchFamily="34" charset="0"/>
                <a:cs typeface="Arial" panose="020B0604020202020204" pitchFamily="34" charset="0"/>
              </a:rPr>
              <a:t>Neden karşı koymadın</a:t>
            </a:r>
            <a:r>
              <a:rPr lang="fi-FI" altLang="tr-TR" sz="2000" dirty="0">
                <a:solidFill>
                  <a:schemeClr val="accent3">
                    <a:lumMod val="50000"/>
                  </a:schemeClr>
                </a:solidFill>
                <a:latin typeface="Arial" panose="020B0604020202020204" pitchFamily="34" charset="0"/>
                <a:cs typeface="Arial" panose="020B0604020202020204" pitchFamily="34" charset="0"/>
              </a:rPr>
              <a:t>?”.</a:t>
            </a:r>
            <a:endParaRPr lang="tr-TR" altLang="tr-TR" sz="2000" dirty="0">
              <a:solidFill>
                <a:schemeClr val="accent3">
                  <a:lumMod val="50000"/>
                </a:schemeClr>
              </a:solidFill>
              <a:latin typeface="Arial" panose="020B0604020202020204" pitchFamily="34" charset="0"/>
              <a:cs typeface="Arial" panose="020B0604020202020204" pitchFamily="34" charset="0"/>
            </a:endParaRPr>
          </a:p>
          <a:p>
            <a:r>
              <a:rPr lang="tr-TR" altLang="tr-TR" sz="2000" dirty="0">
                <a:solidFill>
                  <a:schemeClr val="accent3">
                    <a:lumMod val="50000"/>
                  </a:schemeClr>
                </a:solidFill>
                <a:latin typeface="Arial" panose="020B0604020202020204" pitchFamily="34" charset="0"/>
                <a:cs typeface="Arial" panose="020B0604020202020204" pitchFamily="34" charset="0"/>
              </a:rPr>
              <a:t>“Şimdiye kadar neden anlatmadın?”</a:t>
            </a:r>
          </a:p>
          <a:p>
            <a:pPr>
              <a:buFont typeface="Wingdings" pitchFamily="2" charset="2"/>
              <a:buChar char="v"/>
            </a:pPr>
            <a:r>
              <a:rPr lang="tr-TR" altLang="tr-TR" sz="2000" dirty="0">
                <a:solidFill>
                  <a:schemeClr val="accent3">
                    <a:lumMod val="50000"/>
                  </a:schemeClr>
                </a:solidFill>
                <a:latin typeface="Arial" panose="020B0604020202020204" pitchFamily="34" charset="0"/>
                <a:cs typeface="Arial" panose="020B0604020202020204" pitchFamily="34" charset="0"/>
              </a:rPr>
              <a:t>Çünkü bu tip sorular çocuğun kendini suçlamasına ve anlatacağı şeylerden </a:t>
            </a:r>
            <a:r>
              <a:rPr lang="tr-TR" altLang="tr-TR" sz="2000" dirty="0" smtClean="0">
                <a:solidFill>
                  <a:schemeClr val="accent3">
                    <a:lumMod val="50000"/>
                  </a:schemeClr>
                </a:solidFill>
                <a:latin typeface="Arial" panose="020B0604020202020204" pitchFamily="34" charset="0"/>
                <a:cs typeface="Arial" panose="020B0604020202020204" pitchFamily="34" charset="0"/>
              </a:rPr>
              <a:t>vazgeçmesine </a:t>
            </a:r>
            <a:r>
              <a:rPr lang="tr-TR" altLang="tr-TR" sz="2000" dirty="0">
                <a:solidFill>
                  <a:schemeClr val="accent3">
                    <a:lumMod val="50000"/>
                  </a:schemeClr>
                </a:solidFill>
                <a:latin typeface="Arial" panose="020B0604020202020204" pitchFamily="34" charset="0"/>
                <a:cs typeface="Arial" panose="020B0604020202020204" pitchFamily="34" charset="0"/>
              </a:rPr>
              <a:t>sebep olur.</a:t>
            </a:r>
            <a:r>
              <a:rPr lang="fi-FI" altLang="tr-TR" sz="2000" dirty="0">
                <a:solidFill>
                  <a:schemeClr val="accent3">
                    <a:lumMod val="50000"/>
                  </a:schemeClr>
                </a:solidFill>
                <a:latin typeface="Arial" panose="020B0604020202020204" pitchFamily="34" charset="0"/>
                <a:cs typeface="Arial" panose="020B0604020202020204" pitchFamily="34" charset="0"/>
              </a:rPr>
              <a:t> </a:t>
            </a:r>
            <a:endParaRPr lang="tr-TR" altLang="tr-TR" sz="2000" dirty="0">
              <a:solidFill>
                <a:schemeClr val="accent3">
                  <a:lumMod val="50000"/>
                </a:schemeClr>
              </a:solidFill>
              <a:latin typeface="Arial" panose="020B0604020202020204" pitchFamily="34" charset="0"/>
              <a:cs typeface="Arial" panose="020B0604020202020204" pitchFamily="34" charset="0"/>
            </a:endParaRPr>
          </a:p>
          <a:p>
            <a:endParaRPr lang="tr-T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827440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505691"/>
            <a:ext cx="9266766" cy="1320800"/>
          </a:xfrm>
        </p:spPr>
        <p:txBody>
          <a:bodyPr anchor="ctr">
            <a:normAutofit/>
          </a:bodyPr>
          <a:lstStyle/>
          <a:p>
            <a:r>
              <a:rPr lang="tr-TR" sz="3200" b="1" dirty="0" smtClean="0">
                <a:solidFill>
                  <a:srgbClr val="7030A0"/>
                </a:solidFill>
                <a:latin typeface="Arial" panose="020B0604020202020204" pitchFamily="34" charset="0"/>
                <a:cs typeface="Arial" panose="020B0604020202020204" pitchFamily="34" charset="0"/>
              </a:rPr>
              <a:t>ÇOCUK İHMALİ VE İSTİSMARININ ÖNLENMESİ</a:t>
            </a:r>
            <a:endParaRPr lang="tr-TR" sz="3200" dirty="0">
              <a:solidFill>
                <a:srgbClr val="7030A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87724" y="2015117"/>
            <a:ext cx="8596668" cy="3880773"/>
          </a:xfrm>
        </p:spPr>
        <p:txBody>
          <a:bodyPr/>
          <a:lstStyle/>
          <a:p>
            <a:pPr marL="0" indent="0" algn="just">
              <a:buNone/>
            </a:pPr>
            <a:r>
              <a:rPr lang="tr-TR" altLang="tr-TR" b="1" u="sng" dirty="0" smtClean="0">
                <a:solidFill>
                  <a:srgbClr val="7030A0"/>
                </a:solidFill>
                <a:latin typeface="Arial" panose="020B0604020202020204" pitchFamily="34" charset="0"/>
                <a:cs typeface="Arial" panose="020B0604020202020204" pitchFamily="34" charset="0"/>
              </a:rPr>
              <a:t>GİZLİLİK İLKESİNE SAYGI GÖSTERİN</a:t>
            </a:r>
          </a:p>
          <a:p>
            <a:pPr algn="just"/>
            <a:r>
              <a:rPr lang="tr-TR" altLang="tr-TR" dirty="0" smtClean="0">
                <a:solidFill>
                  <a:schemeClr val="accent3">
                    <a:lumMod val="50000"/>
                  </a:schemeClr>
                </a:solidFill>
                <a:latin typeface="Arial" panose="020B0604020202020204" pitchFamily="34" charset="0"/>
                <a:cs typeface="Arial" panose="020B0604020202020204" pitchFamily="34" charset="0"/>
              </a:rPr>
              <a:t>İstismar </a:t>
            </a:r>
            <a:r>
              <a:rPr lang="tr-TR" altLang="tr-TR" dirty="0">
                <a:solidFill>
                  <a:schemeClr val="accent3">
                    <a:lumMod val="50000"/>
                  </a:schemeClr>
                </a:solidFill>
                <a:latin typeface="Arial" panose="020B0604020202020204" pitchFamily="34" charset="0"/>
                <a:cs typeface="Arial" panose="020B0604020202020204" pitchFamily="34" charset="0"/>
              </a:rPr>
              <a:t>olayını okulda bu konuda uzman olan kişi dışında başka biriyle konuşmayın.</a:t>
            </a:r>
          </a:p>
          <a:p>
            <a:pPr algn="just"/>
            <a:r>
              <a:rPr lang="tr-TR" altLang="tr-TR" dirty="0">
                <a:solidFill>
                  <a:schemeClr val="accent3">
                    <a:lumMod val="50000"/>
                  </a:schemeClr>
                </a:solidFill>
                <a:latin typeface="Arial" panose="020B0604020202020204" pitchFamily="34" charset="0"/>
                <a:cs typeface="Arial" panose="020B0604020202020204" pitchFamily="34" charset="0"/>
              </a:rPr>
              <a:t>Çocuğun yaşadıklarını ailesi ya da bakıcısıyla </a:t>
            </a:r>
            <a:r>
              <a:rPr lang="tr-TR" altLang="tr-TR" dirty="0" smtClean="0">
                <a:solidFill>
                  <a:schemeClr val="accent3">
                    <a:lumMod val="50000"/>
                  </a:schemeClr>
                </a:solidFill>
                <a:latin typeface="Arial" panose="020B0604020202020204" pitchFamily="34" charset="0"/>
                <a:cs typeface="Arial" panose="020B0604020202020204" pitchFamily="34" charset="0"/>
              </a:rPr>
              <a:t>paylaşmayın, çünkü </a:t>
            </a:r>
            <a:r>
              <a:rPr lang="tr-TR" altLang="tr-TR" dirty="0">
                <a:solidFill>
                  <a:schemeClr val="accent3">
                    <a:lumMod val="50000"/>
                  </a:schemeClr>
                </a:solidFill>
                <a:latin typeface="Arial" panose="020B0604020202020204" pitchFamily="34" charset="0"/>
                <a:cs typeface="Arial" panose="020B0604020202020204" pitchFamily="34" charset="0"/>
              </a:rPr>
              <a:t>çocuk isteseydi zaten onlarla paylaşırdı</a:t>
            </a:r>
            <a:r>
              <a:rPr lang="tr-TR" altLang="tr-TR" dirty="0" smtClean="0">
                <a:solidFill>
                  <a:schemeClr val="accent3">
                    <a:lumMod val="50000"/>
                  </a:schemeClr>
                </a:solidFill>
                <a:latin typeface="Arial" panose="020B0604020202020204" pitchFamily="34" charset="0"/>
                <a:cs typeface="Arial" panose="020B0604020202020204" pitchFamily="34" charset="0"/>
              </a:rPr>
              <a:t>.</a:t>
            </a:r>
            <a:endParaRPr lang="tr-TR" altLang="tr-TR" sz="1600" dirty="0">
              <a:solidFill>
                <a:schemeClr val="accent3">
                  <a:lumMod val="50000"/>
                </a:schemeClr>
              </a:solidFill>
              <a:latin typeface="Arial" panose="020B0604020202020204" pitchFamily="34" charset="0"/>
              <a:cs typeface="Arial" panose="020B0604020202020204" pitchFamily="34" charset="0"/>
            </a:endParaRPr>
          </a:p>
          <a:p>
            <a:pPr algn="just"/>
            <a:r>
              <a:rPr lang="tr-TR" altLang="tr-TR" dirty="0" smtClean="0">
                <a:solidFill>
                  <a:schemeClr val="accent3">
                    <a:lumMod val="50000"/>
                  </a:schemeClr>
                </a:solidFill>
                <a:latin typeface="Arial" panose="020B0604020202020204" pitchFamily="34" charset="0"/>
                <a:cs typeface="Arial" panose="020B0604020202020204" pitchFamily="34" charset="0"/>
              </a:rPr>
              <a:t>Siz, okulda çalışan bir personel </a:t>
            </a:r>
            <a:r>
              <a:rPr lang="tr-TR" altLang="tr-TR" dirty="0">
                <a:solidFill>
                  <a:schemeClr val="accent3">
                    <a:lumMod val="50000"/>
                  </a:schemeClr>
                </a:solidFill>
                <a:latin typeface="Arial" panose="020B0604020202020204" pitchFamily="34" charset="0"/>
                <a:cs typeface="Arial" panose="020B0604020202020204" pitchFamily="34" charset="0"/>
              </a:rPr>
              <a:t>olarak istismar ya da ihmal olayını kanıtlamakla yükümlü değilsiniz. Siz sadece konu  ve öğrenci ile ilgili sahip olduğunuz bilgi ve gözlemlerinizi ilgili birimlere bildirmekle </a:t>
            </a:r>
            <a:r>
              <a:rPr lang="tr-TR" altLang="tr-TR" dirty="0" smtClean="0">
                <a:solidFill>
                  <a:schemeClr val="accent3">
                    <a:lumMod val="50000"/>
                  </a:schemeClr>
                </a:solidFill>
                <a:latin typeface="Arial" panose="020B0604020202020204" pitchFamily="34" charset="0"/>
                <a:cs typeface="Arial" panose="020B0604020202020204" pitchFamily="34" charset="0"/>
              </a:rPr>
              <a:t>yükümlüsünüz.</a:t>
            </a:r>
            <a:endParaRPr lang="tr-TR" altLang="tr-TR" dirty="0">
              <a:solidFill>
                <a:schemeClr val="accent3">
                  <a:lumMod val="50000"/>
                </a:schemeClr>
              </a:solidFill>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9235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3" y="609600"/>
            <a:ext cx="9225203" cy="1032164"/>
          </a:xfrm>
        </p:spPr>
        <p:txBody>
          <a:bodyPr anchor="ctr">
            <a:normAutofit/>
          </a:bodyPr>
          <a:lstStyle/>
          <a:p>
            <a:r>
              <a:rPr lang="tr-TR" sz="2800" b="1" dirty="0" smtClean="0">
                <a:solidFill>
                  <a:srgbClr val="7030A0"/>
                </a:solidFill>
                <a:latin typeface="Arial" panose="020B0604020202020204" pitchFamily="34" charset="0"/>
                <a:cs typeface="Arial" panose="020B0604020202020204" pitchFamily="34" charset="0"/>
              </a:rPr>
              <a:t>ÇOCUK İHMALİ VE İSTİSMARININ ÖNLENMESİ</a:t>
            </a:r>
            <a:endParaRPr lang="tr-TR" sz="2800" b="1" dirty="0">
              <a:solidFill>
                <a:srgbClr val="7030A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77334" y="2026227"/>
            <a:ext cx="8596668" cy="3167065"/>
          </a:xfrm>
        </p:spPr>
        <p:txBody>
          <a:bodyPr>
            <a:normAutofit/>
          </a:bodyPr>
          <a:lstStyle/>
          <a:p>
            <a:pPr marL="0" indent="0" algn="just">
              <a:buNone/>
            </a:pPr>
            <a:r>
              <a:rPr lang="tr-TR" altLang="tr-TR" sz="2800" b="1" dirty="0" smtClean="0">
                <a:solidFill>
                  <a:srgbClr val="7030A0"/>
                </a:solidFill>
                <a:latin typeface="Arial" panose="020B0604020202020204" pitchFamily="34" charset="0"/>
                <a:cs typeface="Arial" panose="020B0604020202020204" pitchFamily="34" charset="0"/>
              </a:rPr>
              <a:t>YAPILAN GÖRÜŞMENİN KAYIT ALTINA ALINMASI</a:t>
            </a:r>
          </a:p>
          <a:p>
            <a:pPr marL="0" indent="0" algn="just">
              <a:buNone/>
            </a:pPr>
            <a:r>
              <a:rPr lang="tr-TR" altLang="tr-TR" sz="2800" dirty="0" smtClean="0">
                <a:latin typeface="Arial" panose="020B0604020202020204" pitchFamily="34" charset="0"/>
                <a:cs typeface="Arial" panose="020B0604020202020204" pitchFamily="34" charset="0"/>
              </a:rPr>
              <a:t>	</a:t>
            </a:r>
            <a:r>
              <a:rPr lang="tr-TR" altLang="tr-TR" sz="2800" dirty="0" smtClean="0">
                <a:solidFill>
                  <a:schemeClr val="accent3">
                    <a:lumMod val="50000"/>
                  </a:schemeClr>
                </a:solidFill>
                <a:latin typeface="Arial" panose="020B0604020202020204" pitchFamily="34" charset="0"/>
                <a:cs typeface="Arial" panose="020B0604020202020204" pitchFamily="34" charset="0"/>
              </a:rPr>
              <a:t>Öğrenci </a:t>
            </a:r>
            <a:r>
              <a:rPr lang="tr-TR" altLang="tr-TR" sz="2800" dirty="0">
                <a:solidFill>
                  <a:schemeClr val="accent3">
                    <a:lumMod val="50000"/>
                  </a:schemeClr>
                </a:solidFill>
                <a:latin typeface="Arial" panose="020B0604020202020204" pitchFamily="34" charset="0"/>
                <a:cs typeface="Arial" panose="020B0604020202020204" pitchFamily="34" charset="0"/>
              </a:rPr>
              <a:t>ile ilgi edinilen bilgi ve gözlemler öğrenci gözlem formuna doldurularak </a:t>
            </a:r>
            <a:r>
              <a:rPr lang="tr-TR" altLang="tr-TR" sz="2800" dirty="0" smtClean="0">
                <a:solidFill>
                  <a:schemeClr val="accent3">
                    <a:lumMod val="50000"/>
                  </a:schemeClr>
                </a:solidFill>
                <a:latin typeface="Arial" panose="020B0604020202020204" pitchFamily="34" charset="0"/>
                <a:cs typeface="Arial" panose="020B0604020202020204" pitchFamily="34" charset="0"/>
              </a:rPr>
              <a:t>rehberlik servisiyle paylaşılmalıdır.</a:t>
            </a:r>
            <a:endParaRPr lang="tr-T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03908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56551" y="453736"/>
            <a:ext cx="8705657" cy="1320800"/>
          </a:xfrm>
        </p:spPr>
        <p:txBody>
          <a:bodyPr anchor="ctr">
            <a:normAutofit/>
          </a:bodyPr>
          <a:lstStyle/>
          <a:p>
            <a:r>
              <a:rPr lang="tr-TR" sz="2800" b="1" dirty="0" smtClean="0">
                <a:solidFill>
                  <a:srgbClr val="7030A0"/>
                </a:solidFill>
                <a:latin typeface="Arial" panose="020B0604020202020204" pitchFamily="34" charset="0"/>
                <a:cs typeface="Arial" panose="020B0604020202020204" pitchFamily="34" charset="0"/>
              </a:rPr>
              <a:t>ÇOCUK İHMALİ VE İSTİSMARININ ÖNLENMESİ</a:t>
            </a:r>
            <a:endParaRPr lang="tr-TR" sz="2800" b="1" dirty="0">
              <a:solidFill>
                <a:srgbClr val="7030A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56552" y="1942380"/>
            <a:ext cx="8596668" cy="3880773"/>
          </a:xfrm>
        </p:spPr>
        <p:txBody>
          <a:bodyPr/>
          <a:lstStyle/>
          <a:p>
            <a:pPr marL="0" indent="0" algn="just">
              <a:buNone/>
              <a:defRPr/>
            </a:pPr>
            <a:r>
              <a:rPr lang="tr-TR" sz="2400" b="1" i="1" dirty="0" smtClean="0">
                <a:solidFill>
                  <a:srgbClr val="7030A0"/>
                </a:solidFill>
                <a:latin typeface="Arial" panose="020B0604020202020204" pitchFamily="34" charset="0"/>
                <a:cs typeface="Arial" panose="020B0604020202020204" pitchFamily="34" charset="0"/>
              </a:rPr>
              <a:t>	eğer…</a:t>
            </a:r>
          </a:p>
          <a:p>
            <a:pPr algn="just">
              <a:defRPr/>
            </a:pPr>
            <a:r>
              <a:rPr lang="tr-TR" dirty="0" smtClean="0">
                <a:latin typeface="Arial" panose="020B0604020202020204" pitchFamily="34" charset="0"/>
                <a:cs typeface="Arial" panose="020B0604020202020204" pitchFamily="34" charset="0"/>
              </a:rPr>
              <a:t> </a:t>
            </a:r>
            <a:r>
              <a:rPr lang="tr-TR" dirty="0" smtClean="0">
                <a:solidFill>
                  <a:schemeClr val="accent3">
                    <a:lumMod val="50000"/>
                  </a:schemeClr>
                </a:solidFill>
                <a:latin typeface="Arial" panose="020B0604020202020204" pitchFamily="34" charset="0"/>
                <a:cs typeface="Arial" panose="020B0604020202020204" pitchFamily="34" charset="0"/>
              </a:rPr>
              <a:t>Çocuk </a:t>
            </a:r>
            <a:r>
              <a:rPr lang="tr-TR" dirty="0">
                <a:solidFill>
                  <a:schemeClr val="accent3">
                    <a:lumMod val="50000"/>
                  </a:schemeClr>
                </a:solidFill>
                <a:latin typeface="Arial" panose="020B0604020202020204" pitchFamily="34" charset="0"/>
                <a:cs typeface="Arial" panose="020B0604020202020204" pitchFamily="34" charset="0"/>
              </a:rPr>
              <a:t>istismarı belirtileri, </a:t>
            </a:r>
          </a:p>
          <a:p>
            <a:pPr algn="just">
              <a:defRPr/>
            </a:pPr>
            <a:r>
              <a:rPr lang="tr-TR" dirty="0" smtClean="0">
                <a:solidFill>
                  <a:schemeClr val="accent3">
                    <a:lumMod val="50000"/>
                  </a:schemeClr>
                </a:solidFill>
                <a:latin typeface="Arial" panose="020B0604020202020204" pitchFamily="34" charset="0"/>
                <a:cs typeface="Arial" panose="020B0604020202020204" pitchFamily="34" charset="0"/>
              </a:rPr>
              <a:t> </a:t>
            </a:r>
            <a:r>
              <a:rPr lang="tr-TR" dirty="0">
                <a:solidFill>
                  <a:schemeClr val="accent3">
                    <a:lumMod val="50000"/>
                  </a:schemeClr>
                </a:solidFill>
                <a:latin typeface="Arial" panose="020B0604020202020204" pitchFamily="34" charset="0"/>
                <a:cs typeface="Arial" panose="020B0604020202020204" pitchFamily="34" charset="0"/>
              </a:rPr>
              <a:t>Adli bildirim zorunluluğu </a:t>
            </a:r>
          </a:p>
          <a:p>
            <a:pPr algn="just">
              <a:defRPr/>
            </a:pPr>
            <a:r>
              <a:rPr lang="tr-TR" dirty="0" smtClean="0">
                <a:solidFill>
                  <a:schemeClr val="accent3">
                    <a:lumMod val="50000"/>
                  </a:schemeClr>
                </a:solidFill>
                <a:latin typeface="Arial" panose="020B0604020202020204" pitchFamily="34" charset="0"/>
                <a:cs typeface="Arial" panose="020B0604020202020204" pitchFamily="34" charset="0"/>
              </a:rPr>
              <a:t>Türkiye’de </a:t>
            </a:r>
            <a:r>
              <a:rPr lang="tr-TR" dirty="0">
                <a:solidFill>
                  <a:schemeClr val="accent3">
                    <a:lumMod val="50000"/>
                  </a:schemeClr>
                </a:solidFill>
                <a:latin typeface="Arial" panose="020B0604020202020204" pitchFamily="34" charset="0"/>
                <a:cs typeface="Arial" panose="020B0604020202020204" pitchFamily="34" charset="0"/>
              </a:rPr>
              <a:t>çocuk istismarına ilişkin yasalar, </a:t>
            </a:r>
          </a:p>
          <a:p>
            <a:pPr algn="just">
              <a:defRPr/>
            </a:pPr>
            <a:r>
              <a:rPr lang="tr-TR" dirty="0" smtClean="0">
                <a:solidFill>
                  <a:schemeClr val="accent3">
                    <a:lumMod val="50000"/>
                  </a:schemeClr>
                </a:solidFill>
                <a:latin typeface="Arial" panose="020B0604020202020204" pitchFamily="34" charset="0"/>
                <a:cs typeface="Arial" panose="020B0604020202020204" pitchFamily="34" charset="0"/>
              </a:rPr>
              <a:t>Çocuk </a:t>
            </a:r>
            <a:r>
              <a:rPr lang="tr-TR" dirty="0">
                <a:solidFill>
                  <a:schemeClr val="accent3">
                    <a:lumMod val="50000"/>
                  </a:schemeClr>
                </a:solidFill>
                <a:latin typeface="Arial" panose="020B0604020202020204" pitchFamily="34" charset="0"/>
                <a:cs typeface="Arial" panose="020B0604020202020204" pitchFamily="34" charset="0"/>
              </a:rPr>
              <a:t>istismarı mağdurları, </a:t>
            </a:r>
          </a:p>
          <a:p>
            <a:pPr algn="just">
              <a:defRPr/>
            </a:pPr>
            <a:r>
              <a:rPr lang="tr-TR" dirty="0" smtClean="0">
                <a:solidFill>
                  <a:schemeClr val="accent3">
                    <a:lumMod val="50000"/>
                  </a:schemeClr>
                </a:solidFill>
                <a:latin typeface="Arial" panose="020B0604020202020204" pitchFamily="34" charset="0"/>
                <a:cs typeface="Arial" panose="020B0604020202020204" pitchFamily="34" charset="0"/>
              </a:rPr>
              <a:t>Aileye </a:t>
            </a:r>
            <a:r>
              <a:rPr lang="tr-TR" dirty="0">
                <a:solidFill>
                  <a:schemeClr val="accent3">
                    <a:lumMod val="50000"/>
                  </a:schemeClr>
                </a:solidFill>
                <a:latin typeface="Arial" panose="020B0604020202020204" pitchFamily="34" charset="0"/>
                <a:cs typeface="Arial" panose="020B0604020202020204" pitchFamily="34" charset="0"/>
              </a:rPr>
              <a:t>verilecek destek,</a:t>
            </a:r>
          </a:p>
          <a:p>
            <a:pPr algn="just">
              <a:defRPr/>
            </a:pPr>
            <a:r>
              <a:rPr lang="tr-TR" dirty="0" smtClean="0">
                <a:solidFill>
                  <a:schemeClr val="accent3">
                    <a:lumMod val="50000"/>
                  </a:schemeClr>
                </a:solidFill>
                <a:latin typeface="Arial" panose="020B0604020202020204" pitchFamily="34" charset="0"/>
                <a:cs typeface="Arial" panose="020B0604020202020204" pitchFamily="34" charset="0"/>
              </a:rPr>
              <a:t>Çocuk </a:t>
            </a:r>
            <a:r>
              <a:rPr lang="tr-TR" dirty="0">
                <a:solidFill>
                  <a:schemeClr val="accent3">
                    <a:lumMod val="50000"/>
                  </a:schemeClr>
                </a:solidFill>
                <a:latin typeface="Arial" panose="020B0604020202020204" pitchFamily="34" charset="0"/>
                <a:cs typeface="Arial" panose="020B0604020202020204" pitchFamily="34" charset="0"/>
              </a:rPr>
              <a:t>istismarı veya ihmali ile ilgili diğer,</a:t>
            </a:r>
          </a:p>
          <a:p>
            <a:pPr algn="just"/>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334586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687725" y="443345"/>
            <a:ext cx="9038166" cy="1320800"/>
          </a:xfrm>
        </p:spPr>
        <p:txBody>
          <a:bodyPr anchor="ctr">
            <a:normAutofit/>
          </a:bodyPr>
          <a:lstStyle/>
          <a:p>
            <a:r>
              <a:rPr lang="tr-TR" sz="2800" b="1" dirty="0" smtClean="0">
                <a:solidFill>
                  <a:srgbClr val="7030A0"/>
                </a:solidFill>
                <a:latin typeface="Arial" panose="020B0604020202020204" pitchFamily="34" charset="0"/>
                <a:cs typeface="Arial" panose="020B0604020202020204" pitchFamily="34" charset="0"/>
              </a:rPr>
              <a:t>ÇOCUK İHMALİ VE İSTİSMARININ ÖNLENMESİ</a:t>
            </a:r>
            <a:endParaRPr lang="tr-TR" sz="2800" b="1" dirty="0">
              <a:solidFill>
                <a:srgbClr val="7030A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66943" y="1828080"/>
            <a:ext cx="8596668" cy="3880773"/>
          </a:xfrm>
        </p:spPr>
        <p:txBody>
          <a:bodyPr/>
          <a:lstStyle/>
          <a:p>
            <a:pPr algn="just"/>
            <a:endParaRPr lang="tr-TR" altLang="tr-TR"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	</a:t>
            </a:r>
            <a:r>
              <a:rPr lang="tr-TR" b="1" dirty="0" smtClean="0">
                <a:solidFill>
                  <a:srgbClr val="7030A0"/>
                </a:solidFill>
                <a:latin typeface="Arial" panose="020B0604020202020204" pitchFamily="34" charset="0"/>
                <a:cs typeface="Arial" panose="020B0604020202020204" pitchFamily="34" charset="0"/>
              </a:rPr>
              <a:t>…</a:t>
            </a:r>
            <a:r>
              <a:rPr lang="tr-TR" b="1" i="1" dirty="0" smtClean="0">
                <a:solidFill>
                  <a:srgbClr val="7030A0"/>
                </a:solidFill>
                <a:latin typeface="Arial" panose="020B0604020202020204" pitchFamily="34" charset="0"/>
                <a:cs typeface="Arial" panose="020B0604020202020204" pitchFamily="34" charset="0"/>
              </a:rPr>
              <a:t>sorularınız </a:t>
            </a:r>
            <a:r>
              <a:rPr lang="tr-TR" b="1" i="1" dirty="0">
                <a:solidFill>
                  <a:srgbClr val="7030A0"/>
                </a:solidFill>
                <a:latin typeface="Arial" panose="020B0604020202020204" pitchFamily="34" charset="0"/>
                <a:cs typeface="Arial" panose="020B0604020202020204" pitchFamily="34" charset="0"/>
              </a:rPr>
              <a:t>veya bildirimde bulunacaksanız, lütfen aşağıda belirtilen kurumlarla iletişime </a:t>
            </a:r>
            <a:r>
              <a:rPr lang="tr-TR" b="1" i="1" dirty="0" smtClean="0">
                <a:solidFill>
                  <a:srgbClr val="7030A0"/>
                </a:solidFill>
                <a:latin typeface="Arial" panose="020B0604020202020204" pitchFamily="34" charset="0"/>
                <a:cs typeface="Arial" panose="020B0604020202020204" pitchFamily="34" charset="0"/>
              </a:rPr>
              <a:t>geçiniz</a:t>
            </a:r>
            <a:r>
              <a:rPr lang="tr-TR" b="1" i="1" dirty="0">
                <a:solidFill>
                  <a:srgbClr val="7030A0"/>
                </a:solidFill>
                <a:latin typeface="Arial" panose="020B0604020202020204" pitchFamily="34" charset="0"/>
                <a:cs typeface="Arial" panose="020B0604020202020204" pitchFamily="34" charset="0"/>
              </a:rPr>
              <a:t>:</a:t>
            </a:r>
            <a:endParaRPr lang="tr-TR" altLang="tr-TR" i="1" dirty="0" smtClean="0">
              <a:solidFill>
                <a:srgbClr val="7030A0"/>
              </a:solidFill>
              <a:latin typeface="Arial" panose="020B0604020202020204" pitchFamily="34" charset="0"/>
              <a:cs typeface="Arial" panose="020B0604020202020204" pitchFamily="34" charset="0"/>
            </a:endParaRPr>
          </a:p>
          <a:p>
            <a:pPr algn="just"/>
            <a:r>
              <a:rPr lang="tr-TR" altLang="tr-TR" dirty="0" smtClean="0">
                <a:solidFill>
                  <a:schemeClr val="accent3">
                    <a:lumMod val="50000"/>
                  </a:schemeClr>
                </a:solidFill>
                <a:latin typeface="Arial" panose="020B0604020202020204" pitchFamily="34" charset="0"/>
                <a:cs typeface="Arial" panose="020B0604020202020204" pitchFamily="34" charset="0"/>
              </a:rPr>
              <a:t>Okulun </a:t>
            </a:r>
            <a:r>
              <a:rPr lang="tr-TR" altLang="tr-TR" dirty="0">
                <a:solidFill>
                  <a:schemeClr val="accent3">
                    <a:lumMod val="50000"/>
                  </a:schemeClr>
                </a:solidFill>
                <a:latin typeface="Arial" panose="020B0604020202020204" pitchFamily="34" charset="0"/>
                <a:cs typeface="Arial" panose="020B0604020202020204" pitchFamily="34" charset="0"/>
              </a:rPr>
              <a:t>Rehberlik </a:t>
            </a:r>
            <a:r>
              <a:rPr lang="tr-TR" altLang="tr-TR" dirty="0" smtClean="0">
                <a:solidFill>
                  <a:schemeClr val="accent3">
                    <a:lumMod val="50000"/>
                  </a:schemeClr>
                </a:solidFill>
                <a:latin typeface="Arial" panose="020B0604020202020204" pitchFamily="34" charset="0"/>
                <a:cs typeface="Arial" panose="020B0604020202020204" pitchFamily="34" charset="0"/>
              </a:rPr>
              <a:t>Servisi</a:t>
            </a:r>
            <a:endParaRPr lang="tr-TR" altLang="tr-TR" dirty="0">
              <a:solidFill>
                <a:schemeClr val="accent3">
                  <a:lumMod val="50000"/>
                </a:schemeClr>
              </a:solidFill>
              <a:latin typeface="Arial" panose="020B0604020202020204" pitchFamily="34" charset="0"/>
              <a:cs typeface="Arial" panose="020B0604020202020204" pitchFamily="34" charset="0"/>
            </a:endParaRPr>
          </a:p>
          <a:p>
            <a:pPr algn="just"/>
            <a:r>
              <a:rPr lang="tr-TR" altLang="tr-TR" dirty="0">
                <a:solidFill>
                  <a:schemeClr val="accent3">
                    <a:lumMod val="50000"/>
                  </a:schemeClr>
                </a:solidFill>
                <a:latin typeface="Arial" panose="020B0604020202020204" pitchFamily="34" charset="0"/>
                <a:cs typeface="Arial" panose="020B0604020202020204" pitchFamily="34" charset="0"/>
              </a:rPr>
              <a:t>Rehberlik ve Araştırma </a:t>
            </a:r>
            <a:r>
              <a:rPr lang="tr-TR" altLang="tr-TR" dirty="0" smtClean="0">
                <a:solidFill>
                  <a:schemeClr val="accent3">
                    <a:lumMod val="50000"/>
                  </a:schemeClr>
                </a:solidFill>
                <a:latin typeface="Arial" panose="020B0604020202020204" pitchFamily="34" charset="0"/>
                <a:cs typeface="Arial" panose="020B0604020202020204" pitchFamily="34" charset="0"/>
              </a:rPr>
              <a:t>Merkezi</a:t>
            </a:r>
            <a:endParaRPr lang="tr-TR" altLang="tr-TR" dirty="0">
              <a:solidFill>
                <a:schemeClr val="accent3">
                  <a:lumMod val="50000"/>
                </a:schemeClr>
              </a:solidFill>
              <a:latin typeface="Arial" panose="020B0604020202020204" pitchFamily="34" charset="0"/>
              <a:cs typeface="Arial" panose="020B0604020202020204" pitchFamily="34" charset="0"/>
            </a:endParaRPr>
          </a:p>
          <a:p>
            <a:pPr algn="just"/>
            <a:r>
              <a:rPr lang="tr-TR" altLang="tr-TR" dirty="0">
                <a:solidFill>
                  <a:schemeClr val="accent3">
                    <a:lumMod val="50000"/>
                  </a:schemeClr>
                </a:solidFill>
                <a:latin typeface="Arial" panose="020B0604020202020204" pitchFamily="34" charset="0"/>
                <a:cs typeface="Arial" panose="020B0604020202020204" pitchFamily="34" charset="0"/>
              </a:rPr>
              <a:t>Sosyal Hizmetler ve Çocuk Esirgeme Kurumu İl Müdürlükleri </a:t>
            </a:r>
          </a:p>
          <a:p>
            <a:pPr algn="just"/>
            <a:r>
              <a:rPr lang="tr-TR" altLang="tr-TR" dirty="0">
                <a:solidFill>
                  <a:schemeClr val="accent3">
                    <a:lumMod val="50000"/>
                  </a:schemeClr>
                </a:solidFill>
                <a:latin typeface="Arial" panose="020B0604020202020204" pitchFamily="34" charset="0"/>
                <a:cs typeface="Arial" panose="020B0604020202020204" pitchFamily="34" charset="0"/>
              </a:rPr>
              <a:t>Baroların Çocuk Hakları Merkezleri </a:t>
            </a:r>
          </a:p>
          <a:p>
            <a:pPr algn="just"/>
            <a:r>
              <a:rPr lang="tr-TR" altLang="tr-TR" dirty="0">
                <a:solidFill>
                  <a:schemeClr val="accent3">
                    <a:lumMod val="50000"/>
                  </a:schemeClr>
                </a:solidFill>
                <a:latin typeface="Arial" panose="020B0604020202020204" pitchFamily="34" charset="0"/>
                <a:cs typeface="Arial" panose="020B0604020202020204" pitchFamily="34" charset="0"/>
              </a:rPr>
              <a:t>Emniyet Müdürlüğü Çocuk Polisi Şubeleri </a:t>
            </a:r>
          </a:p>
          <a:p>
            <a:pPr algn="just"/>
            <a:r>
              <a:rPr lang="tr-TR" altLang="tr-TR" dirty="0">
                <a:solidFill>
                  <a:schemeClr val="accent3">
                    <a:lumMod val="50000"/>
                  </a:schemeClr>
                </a:solidFill>
                <a:latin typeface="Arial" panose="020B0604020202020204" pitchFamily="34" charset="0"/>
                <a:cs typeface="Arial" panose="020B0604020202020204" pitchFamily="34" charset="0"/>
              </a:rPr>
              <a:t>Hastaneler bünyesindeki Çocuk Koruma Merkezi/Birimleri</a:t>
            </a:r>
          </a:p>
          <a:p>
            <a:pPr algn="just"/>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78955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1"/>
            <a:ext cx="8996602" cy="1032164"/>
          </a:xfrm>
        </p:spPr>
        <p:txBody>
          <a:bodyPr anchor="ctr">
            <a:normAutofit/>
          </a:bodyPr>
          <a:lstStyle/>
          <a:p>
            <a:r>
              <a:rPr lang="tr-TR" sz="2800" b="1" dirty="0" smtClean="0">
                <a:solidFill>
                  <a:srgbClr val="7030A0"/>
                </a:solidFill>
                <a:latin typeface="Arial" panose="020B0604020202020204" pitchFamily="34" charset="0"/>
                <a:cs typeface="Arial" panose="020B0604020202020204" pitchFamily="34" charset="0"/>
              </a:rPr>
              <a:t>ÇOCUK İHMALİNİN VE İSTİSMARININ ÖNLENMESİ</a:t>
            </a:r>
            <a:endParaRPr lang="tr-TR" sz="2800" b="1" dirty="0">
              <a:solidFill>
                <a:srgbClr val="7030A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47026" y="1717096"/>
            <a:ext cx="8954173" cy="4468090"/>
          </a:xfrm>
        </p:spPr>
        <p:txBody>
          <a:bodyPr>
            <a:normAutofit/>
          </a:bodyPr>
          <a:lstStyle/>
          <a:p>
            <a:pPr algn="just">
              <a:lnSpc>
                <a:spcPct val="81000"/>
              </a:lnSpc>
              <a:buNone/>
            </a:pPr>
            <a:r>
              <a:rPr lang="tr-TR" altLang="tr-TR" sz="2000" b="1" i="1" dirty="0" smtClean="0">
                <a:solidFill>
                  <a:srgbClr val="7030A0"/>
                </a:solidFill>
                <a:latin typeface="Arial" panose="020B0604020202020204" pitchFamily="34" charset="0"/>
                <a:cs typeface="Arial" panose="020B0604020202020204" pitchFamily="34" charset="0"/>
              </a:rPr>
              <a:t>ÇOĞU KİŞİ BU DURUMLARI BİLDİRME İHTİYACI DUYMAZ</a:t>
            </a:r>
            <a:r>
              <a:rPr lang="tr-TR" altLang="tr-TR" sz="2000" b="1" dirty="0" smtClean="0">
                <a:solidFill>
                  <a:srgbClr val="7030A0"/>
                </a:solidFill>
                <a:latin typeface="Arial" panose="020B0604020202020204" pitchFamily="34" charset="0"/>
                <a:cs typeface="Arial" panose="020B0604020202020204" pitchFamily="34" charset="0"/>
              </a:rPr>
              <a:t>.</a:t>
            </a:r>
          </a:p>
          <a:p>
            <a:pPr algn="just">
              <a:lnSpc>
                <a:spcPct val="81000"/>
              </a:lnSpc>
              <a:buNone/>
            </a:pPr>
            <a:endParaRPr lang="tr-TR" altLang="tr-TR" b="1" dirty="0" smtClean="0">
              <a:latin typeface="Arial" panose="020B0604020202020204" pitchFamily="34" charset="0"/>
              <a:cs typeface="Arial" panose="020B0604020202020204" pitchFamily="34" charset="0"/>
            </a:endParaRPr>
          </a:p>
          <a:p>
            <a:pPr algn="just">
              <a:lnSpc>
                <a:spcPct val="81000"/>
              </a:lnSpc>
              <a:buNone/>
            </a:pPr>
            <a:r>
              <a:rPr lang="tr-TR" altLang="tr-TR" dirty="0" smtClean="0">
                <a:latin typeface="Arial" panose="020B0604020202020204" pitchFamily="34" charset="0"/>
                <a:cs typeface="Arial" panose="020B0604020202020204" pitchFamily="34" charset="0"/>
              </a:rPr>
              <a:t> </a:t>
            </a:r>
            <a:r>
              <a:rPr lang="tr-TR" altLang="tr-TR" dirty="0" smtClean="0">
                <a:solidFill>
                  <a:schemeClr val="accent3">
                    <a:lumMod val="50000"/>
                  </a:schemeClr>
                </a:solidFill>
                <a:latin typeface="Arial" panose="020B0604020202020204" pitchFamily="34" charset="0"/>
                <a:cs typeface="Arial" panose="020B0604020202020204" pitchFamily="34" charset="0"/>
              </a:rPr>
              <a:t>Bunun </a:t>
            </a:r>
            <a:r>
              <a:rPr lang="tr-TR" altLang="tr-TR" dirty="0">
                <a:solidFill>
                  <a:schemeClr val="accent3">
                    <a:lumMod val="50000"/>
                  </a:schemeClr>
                </a:solidFill>
                <a:latin typeface="Arial" panose="020B0604020202020204" pitchFamily="34" charset="0"/>
                <a:cs typeface="Arial" panose="020B0604020202020204" pitchFamily="34" charset="0"/>
              </a:rPr>
              <a:t>nedenleri arasında :</a:t>
            </a:r>
          </a:p>
          <a:p>
            <a:pPr algn="just">
              <a:lnSpc>
                <a:spcPct val="81000"/>
              </a:lnSpc>
            </a:pPr>
            <a:r>
              <a:rPr lang="tr-TR" altLang="tr-TR" dirty="0">
                <a:solidFill>
                  <a:schemeClr val="accent3">
                    <a:lumMod val="50000"/>
                  </a:schemeClr>
                </a:solidFill>
                <a:latin typeface="Arial" panose="020B0604020202020204" pitchFamily="34" charset="0"/>
                <a:cs typeface="Arial" panose="020B0604020202020204" pitchFamily="34" charset="0"/>
              </a:rPr>
              <a:t>B</a:t>
            </a:r>
            <a:r>
              <a:rPr lang="tr-TR" altLang="tr-TR" dirty="0" smtClean="0">
                <a:solidFill>
                  <a:schemeClr val="accent3">
                    <a:lumMod val="50000"/>
                  </a:schemeClr>
                </a:solidFill>
                <a:latin typeface="Arial" panose="020B0604020202020204" pitchFamily="34" charset="0"/>
                <a:cs typeface="Arial" panose="020B0604020202020204" pitchFamily="34" charset="0"/>
              </a:rPr>
              <a:t>u </a:t>
            </a:r>
            <a:r>
              <a:rPr lang="tr-TR" altLang="tr-TR" dirty="0">
                <a:solidFill>
                  <a:schemeClr val="accent3">
                    <a:lumMod val="50000"/>
                  </a:schemeClr>
                </a:solidFill>
                <a:latin typeface="Arial" panose="020B0604020202020204" pitchFamily="34" charset="0"/>
                <a:cs typeface="Arial" panose="020B0604020202020204" pitchFamily="34" charset="0"/>
              </a:rPr>
              <a:t>tür olayları kime ve nasıl </a:t>
            </a:r>
            <a:endParaRPr lang="tr-TR" altLang="tr-TR" dirty="0" smtClean="0">
              <a:solidFill>
                <a:schemeClr val="accent3">
                  <a:lumMod val="50000"/>
                </a:schemeClr>
              </a:solidFill>
              <a:latin typeface="Arial" panose="020B0604020202020204" pitchFamily="34" charset="0"/>
              <a:cs typeface="Arial" panose="020B0604020202020204" pitchFamily="34" charset="0"/>
            </a:endParaRPr>
          </a:p>
          <a:p>
            <a:pPr marL="0" indent="0" algn="just">
              <a:lnSpc>
                <a:spcPct val="81000"/>
              </a:lnSpc>
              <a:buNone/>
            </a:pPr>
            <a:r>
              <a:rPr lang="tr-TR" altLang="tr-TR" dirty="0" smtClean="0">
                <a:solidFill>
                  <a:schemeClr val="accent3">
                    <a:lumMod val="50000"/>
                  </a:schemeClr>
                </a:solidFill>
                <a:latin typeface="Arial" panose="020B0604020202020204" pitchFamily="34" charset="0"/>
                <a:cs typeface="Arial" panose="020B0604020202020204" pitchFamily="34" charset="0"/>
              </a:rPr>
              <a:t>bildireceklerini </a:t>
            </a:r>
            <a:r>
              <a:rPr lang="tr-TR" altLang="tr-TR" dirty="0">
                <a:solidFill>
                  <a:schemeClr val="accent3">
                    <a:lumMod val="50000"/>
                  </a:schemeClr>
                </a:solidFill>
                <a:latin typeface="Arial" panose="020B0604020202020204" pitchFamily="34" charset="0"/>
                <a:cs typeface="Arial" panose="020B0604020202020204" pitchFamily="34" charset="0"/>
              </a:rPr>
              <a:t>bilememe, </a:t>
            </a:r>
          </a:p>
          <a:p>
            <a:pPr algn="just">
              <a:lnSpc>
                <a:spcPct val="81000"/>
              </a:lnSpc>
            </a:pPr>
            <a:r>
              <a:rPr lang="tr-TR" altLang="tr-TR" dirty="0">
                <a:solidFill>
                  <a:schemeClr val="accent3">
                    <a:lumMod val="50000"/>
                  </a:schemeClr>
                </a:solidFill>
                <a:latin typeface="Arial" panose="020B0604020202020204" pitchFamily="34" charset="0"/>
                <a:cs typeface="Arial" panose="020B0604020202020204" pitchFamily="34" charset="0"/>
              </a:rPr>
              <a:t>Bildirmenin yararlı olacağına inanmama, </a:t>
            </a:r>
          </a:p>
          <a:p>
            <a:pPr algn="just">
              <a:lnSpc>
                <a:spcPct val="81000"/>
              </a:lnSpc>
            </a:pPr>
            <a:r>
              <a:rPr lang="tr-TR" altLang="tr-TR" dirty="0">
                <a:solidFill>
                  <a:schemeClr val="accent3">
                    <a:lumMod val="50000"/>
                  </a:schemeClr>
                </a:solidFill>
                <a:latin typeface="Arial" panose="020B0604020202020204" pitchFamily="34" charset="0"/>
                <a:cs typeface="Arial" panose="020B0604020202020204" pitchFamily="34" charset="0"/>
              </a:rPr>
              <a:t>Sonuçlarından </a:t>
            </a:r>
            <a:r>
              <a:rPr lang="tr-TR" altLang="tr-TR" dirty="0" smtClean="0">
                <a:solidFill>
                  <a:schemeClr val="accent3">
                    <a:lumMod val="50000"/>
                  </a:schemeClr>
                </a:solidFill>
                <a:latin typeface="Arial" panose="020B0604020202020204" pitchFamily="34" charset="0"/>
                <a:cs typeface="Arial" panose="020B0604020202020204" pitchFamily="34" charset="0"/>
              </a:rPr>
              <a:t>çekinme, </a:t>
            </a:r>
            <a:endParaRPr lang="tr-TR" altLang="tr-TR" dirty="0">
              <a:solidFill>
                <a:schemeClr val="accent3">
                  <a:lumMod val="50000"/>
                </a:schemeClr>
              </a:solidFill>
              <a:latin typeface="Arial" panose="020B0604020202020204" pitchFamily="34" charset="0"/>
              <a:cs typeface="Arial" panose="020B0604020202020204" pitchFamily="34" charset="0"/>
            </a:endParaRPr>
          </a:p>
          <a:p>
            <a:pPr algn="just">
              <a:lnSpc>
                <a:spcPct val="81000"/>
              </a:lnSpc>
            </a:pPr>
            <a:r>
              <a:rPr lang="tr-TR" altLang="tr-TR" dirty="0">
                <a:solidFill>
                  <a:schemeClr val="accent3">
                    <a:lumMod val="50000"/>
                  </a:schemeClr>
                </a:solidFill>
                <a:latin typeface="Arial" panose="020B0604020202020204" pitchFamily="34" charset="0"/>
                <a:cs typeface="Arial" panose="020B0604020202020204" pitchFamily="34" charset="0"/>
              </a:rPr>
              <a:t>İstismarın ne olduğu hakkında yeteri bilgiye sahip </a:t>
            </a:r>
            <a:r>
              <a:rPr lang="tr-TR" altLang="tr-TR" dirty="0" smtClean="0">
                <a:solidFill>
                  <a:schemeClr val="accent3">
                    <a:lumMod val="50000"/>
                  </a:schemeClr>
                </a:solidFill>
                <a:latin typeface="Arial" panose="020B0604020202020204" pitchFamily="34" charset="0"/>
                <a:cs typeface="Arial" panose="020B0604020202020204" pitchFamily="34" charset="0"/>
              </a:rPr>
              <a:t>olmama,</a:t>
            </a:r>
            <a:endParaRPr lang="tr-TR" altLang="tr-TR" dirty="0">
              <a:solidFill>
                <a:schemeClr val="accent3">
                  <a:lumMod val="50000"/>
                </a:schemeClr>
              </a:solidFill>
              <a:latin typeface="Arial" panose="020B0604020202020204" pitchFamily="34" charset="0"/>
              <a:cs typeface="Arial" panose="020B0604020202020204" pitchFamily="34" charset="0"/>
            </a:endParaRPr>
          </a:p>
          <a:p>
            <a:pPr algn="just">
              <a:lnSpc>
                <a:spcPct val="81000"/>
              </a:lnSpc>
            </a:pPr>
            <a:r>
              <a:rPr lang="tr-TR" altLang="tr-TR" dirty="0">
                <a:solidFill>
                  <a:schemeClr val="accent3">
                    <a:lumMod val="50000"/>
                  </a:schemeClr>
                </a:solidFill>
                <a:latin typeface="Arial" panose="020B0604020202020204" pitchFamily="34" charset="0"/>
                <a:cs typeface="Arial" panose="020B0604020202020204" pitchFamily="34" charset="0"/>
              </a:rPr>
              <a:t>Çok ağır olmayan durumlarda da fiziksel istismarın ailede çocuğu terbiye etmek için kullanılabilecek uygun bir yöntem olduğuna inanma, </a:t>
            </a:r>
          </a:p>
          <a:p>
            <a:pPr algn="just">
              <a:lnSpc>
                <a:spcPct val="81000"/>
              </a:lnSpc>
            </a:pPr>
            <a:r>
              <a:rPr lang="tr-TR" altLang="tr-TR" dirty="0">
                <a:solidFill>
                  <a:schemeClr val="accent3">
                    <a:lumMod val="50000"/>
                  </a:schemeClr>
                </a:solidFill>
                <a:latin typeface="Arial" panose="020B0604020202020204" pitchFamily="34" charset="0"/>
                <a:cs typeface="Arial" panose="020B0604020202020204" pitchFamily="34" charset="0"/>
              </a:rPr>
              <a:t>Aile içi ilişkilere karışmak istememe, </a:t>
            </a:r>
          </a:p>
          <a:p>
            <a:pPr algn="just">
              <a:lnSpc>
                <a:spcPct val="81000"/>
              </a:lnSpc>
              <a:buNone/>
            </a:pPr>
            <a:r>
              <a:rPr lang="tr-TR" altLang="tr-TR" dirty="0">
                <a:solidFill>
                  <a:schemeClr val="accent3">
                    <a:lumMod val="50000"/>
                  </a:schemeClr>
                </a:solidFill>
                <a:latin typeface="Arial" panose="020B0604020202020204" pitchFamily="34" charset="0"/>
                <a:cs typeface="Arial" panose="020B0604020202020204" pitchFamily="34" charset="0"/>
              </a:rPr>
              <a:t>    			gibi bir çok etmen sayılabilir. </a:t>
            </a:r>
            <a:endParaRPr lang="tr-TR" altLang="tr-TR" dirty="0" smtClean="0">
              <a:solidFill>
                <a:schemeClr val="accent3">
                  <a:lumMod val="50000"/>
                </a:schemeClr>
              </a:solidFill>
              <a:latin typeface="Arial" panose="020B0604020202020204" pitchFamily="34" charset="0"/>
              <a:cs typeface="Arial" panose="020B0604020202020204" pitchFamily="34" charset="0"/>
            </a:endParaRPr>
          </a:p>
          <a:p>
            <a:pPr algn="just">
              <a:lnSpc>
                <a:spcPct val="81000"/>
              </a:lnSpc>
              <a:buNone/>
            </a:pPr>
            <a:r>
              <a:rPr lang="tr-TR" altLang="tr-TR" i="1" dirty="0" smtClean="0">
                <a:latin typeface="Arial" panose="020B0604020202020204" pitchFamily="34" charset="0"/>
                <a:cs typeface="Arial" panose="020B0604020202020204" pitchFamily="34" charset="0"/>
              </a:rPr>
              <a:t>                                                                                            </a:t>
            </a:r>
            <a:r>
              <a:rPr lang="tr-TR" altLang="tr-TR" b="1" i="1" dirty="0" smtClean="0">
                <a:solidFill>
                  <a:srgbClr val="7030A0"/>
                </a:solidFill>
                <a:latin typeface="Arial" panose="020B0604020202020204" pitchFamily="34" charset="0"/>
                <a:cs typeface="Arial" panose="020B0604020202020204" pitchFamily="34" charset="0"/>
              </a:rPr>
              <a:t>OYSA…</a:t>
            </a:r>
          </a:p>
          <a:p>
            <a:pPr algn="just">
              <a:lnSpc>
                <a:spcPct val="81000"/>
              </a:lnSpc>
              <a:buNone/>
            </a:pPr>
            <a:endParaRPr lang="tr-TR" altLang="tr-TR" b="1" dirty="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pic>
        <p:nvPicPr>
          <p:cNvPr id="9218" name="Picture 2" descr="C:\Users\win8\Desktop\üç maymu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97756" y="2340548"/>
            <a:ext cx="2617643" cy="16807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56888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677334" y="495300"/>
            <a:ext cx="8596668" cy="1000991"/>
          </a:xfrm>
        </p:spPr>
        <p:txBody>
          <a:bodyPr anchor="ctr">
            <a:normAutofit/>
          </a:bodyPr>
          <a:lstStyle/>
          <a:p>
            <a:r>
              <a:rPr lang="tr-TR" sz="2800" b="1" dirty="0" smtClean="0">
                <a:latin typeface="Arial" panose="020B0604020202020204" pitchFamily="34" charset="0"/>
                <a:cs typeface="Arial" panose="020B0604020202020204" pitchFamily="34" charset="0"/>
              </a:rPr>
              <a:t>ÇOCUK İHMALİ VE İSTİSMARININ ÖNLENMESİ</a:t>
            </a:r>
            <a:endParaRPr lang="tr-TR" sz="2800"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14989" y="1569027"/>
            <a:ext cx="8596668" cy="4243735"/>
          </a:xfrm>
        </p:spPr>
        <p:txBody>
          <a:bodyPr>
            <a:normAutofit/>
          </a:bodyPr>
          <a:lstStyle/>
          <a:p>
            <a:pPr marL="0" indent="0" algn="just">
              <a:spcBef>
                <a:spcPts val="900"/>
              </a:spcBef>
              <a:buSzPct val="85000"/>
              <a:buNone/>
            </a:pPr>
            <a:endParaRPr lang="tr-TR" altLang="tr-TR" dirty="0" smtClean="0">
              <a:solidFill>
                <a:schemeClr val="tx1"/>
              </a:solidFill>
              <a:latin typeface="Arial" panose="020B0604020202020204" pitchFamily="34" charset="0"/>
              <a:cs typeface="Arial" panose="020B0604020202020204" pitchFamily="34" charset="0"/>
            </a:endParaRPr>
          </a:p>
          <a:p>
            <a:pPr marL="0" indent="0" algn="just">
              <a:spcBef>
                <a:spcPts val="900"/>
              </a:spcBef>
              <a:buSzPct val="85000"/>
              <a:buNone/>
            </a:pPr>
            <a:r>
              <a:rPr lang="tr-TR" altLang="tr-TR" b="1" dirty="0" smtClean="0">
                <a:solidFill>
                  <a:srgbClr val="7030A0"/>
                </a:solidFill>
                <a:latin typeface="Arial" panose="020B0604020202020204" pitchFamily="34" charset="0"/>
                <a:cs typeface="Arial" panose="020B0604020202020204" pitchFamily="34" charset="0"/>
              </a:rPr>
              <a:t>	</a:t>
            </a:r>
            <a:r>
              <a:rPr lang="tr-TR" altLang="tr-TR" b="1" i="1" dirty="0" smtClean="0">
                <a:solidFill>
                  <a:srgbClr val="7030A0"/>
                </a:solidFill>
                <a:latin typeface="Arial" panose="020B0604020202020204" pitchFamily="34" charset="0"/>
                <a:cs typeface="Arial" panose="020B0604020202020204" pitchFamily="34" charset="0"/>
              </a:rPr>
              <a:t>…</a:t>
            </a:r>
            <a:r>
              <a:rPr lang="en-GB" altLang="tr-TR" b="1" i="1" dirty="0" smtClean="0">
                <a:solidFill>
                  <a:srgbClr val="7030A0"/>
                </a:solidFill>
                <a:latin typeface="Arial" panose="020B0604020202020204" pitchFamily="34" charset="0"/>
                <a:cs typeface="Arial" panose="020B0604020202020204" pitchFamily="34" charset="0"/>
              </a:rPr>
              <a:t>HER </a:t>
            </a:r>
            <a:r>
              <a:rPr lang="en-GB" altLang="tr-TR" b="1" i="1" dirty="0">
                <a:solidFill>
                  <a:srgbClr val="7030A0"/>
                </a:solidFill>
                <a:latin typeface="Arial" panose="020B0604020202020204" pitchFamily="34" charset="0"/>
                <a:cs typeface="Arial" panose="020B0604020202020204" pitchFamily="34" charset="0"/>
              </a:rPr>
              <a:t>VATANDAŞ ÇOCUĞA KARŞI İŞLENMEKTE OLAN İSTİSMAR SUÇUNU BİLDİRMEKLE YÜKÜMLÜDÜR</a:t>
            </a:r>
            <a:r>
              <a:rPr lang="tr-TR" altLang="tr-TR" b="1" i="1" dirty="0">
                <a:solidFill>
                  <a:srgbClr val="7030A0"/>
                </a:solidFill>
                <a:latin typeface="Arial" panose="020B0604020202020204" pitchFamily="34" charset="0"/>
                <a:cs typeface="Arial" panose="020B0604020202020204" pitchFamily="34" charset="0"/>
              </a:rPr>
              <a:t>.</a:t>
            </a:r>
            <a:r>
              <a:rPr lang="en-GB" altLang="tr-TR" b="1" i="1" dirty="0">
                <a:solidFill>
                  <a:srgbClr val="7030A0"/>
                </a:solidFill>
                <a:latin typeface="Arial" panose="020B0604020202020204" pitchFamily="34" charset="0"/>
                <a:cs typeface="Arial" panose="020B0604020202020204" pitchFamily="34" charset="0"/>
              </a:rPr>
              <a:t> </a:t>
            </a:r>
            <a:endParaRPr lang="tr-TR" altLang="tr-TR" b="1" i="1" dirty="0">
              <a:solidFill>
                <a:srgbClr val="7030A0"/>
              </a:solidFill>
              <a:latin typeface="Arial" panose="020B0604020202020204" pitchFamily="34" charset="0"/>
              <a:cs typeface="Arial" panose="020B0604020202020204" pitchFamily="34" charset="0"/>
            </a:endParaRPr>
          </a:p>
          <a:p>
            <a:pPr marL="0" indent="0" algn="just">
              <a:spcBef>
                <a:spcPts val="900"/>
              </a:spcBef>
              <a:buSzPct val="85000"/>
              <a:buNone/>
            </a:pPr>
            <a:r>
              <a:rPr lang="tr-TR" altLang="tr-TR" b="1" dirty="0" smtClean="0">
                <a:solidFill>
                  <a:srgbClr val="7030A0"/>
                </a:solidFill>
                <a:latin typeface="Arial" panose="020B0604020202020204" pitchFamily="34" charset="0"/>
                <a:cs typeface="Arial" panose="020B0604020202020204" pitchFamily="34" charset="0"/>
              </a:rPr>
              <a:t>	</a:t>
            </a:r>
            <a:r>
              <a:rPr lang="en-GB" altLang="tr-TR" b="1" dirty="0" smtClean="0">
                <a:solidFill>
                  <a:srgbClr val="7030A0"/>
                </a:solidFill>
                <a:latin typeface="Arial" panose="020B0604020202020204" pitchFamily="34" charset="0"/>
                <a:cs typeface="Arial" panose="020B0604020202020204" pitchFamily="34" charset="0"/>
              </a:rPr>
              <a:t>T.C.K</a:t>
            </a:r>
            <a:r>
              <a:rPr lang="en-GB" altLang="tr-TR" b="1" dirty="0">
                <a:solidFill>
                  <a:srgbClr val="7030A0"/>
                </a:solidFill>
                <a:latin typeface="Arial" panose="020B0604020202020204" pitchFamily="34" charset="0"/>
                <a:cs typeface="Arial" panose="020B0604020202020204" pitchFamily="34" charset="0"/>
              </a:rPr>
              <a:t>. MADDE 278</a:t>
            </a:r>
          </a:p>
          <a:p>
            <a:pPr algn="just">
              <a:lnSpc>
                <a:spcPct val="91000"/>
              </a:lnSpc>
            </a:pPr>
            <a:r>
              <a:rPr lang="tr-TR" altLang="tr-TR" dirty="0">
                <a:solidFill>
                  <a:srgbClr val="7030A0"/>
                </a:solidFill>
                <a:latin typeface="Arial" panose="020B0604020202020204" pitchFamily="34" charset="0"/>
                <a:cs typeface="Arial" panose="020B0604020202020204" pitchFamily="34" charset="0"/>
              </a:rPr>
              <a:t>Suçu bildirmeme </a:t>
            </a:r>
          </a:p>
          <a:p>
            <a:pPr algn="just">
              <a:lnSpc>
                <a:spcPct val="91000"/>
              </a:lnSpc>
            </a:pPr>
            <a:r>
              <a:rPr lang="tr-TR" altLang="tr-TR" dirty="0">
                <a:solidFill>
                  <a:schemeClr val="accent3">
                    <a:lumMod val="50000"/>
                  </a:schemeClr>
                </a:solidFill>
                <a:latin typeface="Arial" panose="020B0604020202020204" pitchFamily="34" charset="0"/>
                <a:cs typeface="Arial" panose="020B0604020202020204" pitchFamily="34" charset="0"/>
              </a:rPr>
              <a:t>Madde 278 - (1) İşlenmekte olan bir suçu yetkili makamlara bildirmeyen kişi, </a:t>
            </a:r>
            <a:r>
              <a:rPr lang="tr-TR" altLang="tr-TR" u="sng" dirty="0">
                <a:solidFill>
                  <a:schemeClr val="accent3">
                    <a:lumMod val="50000"/>
                  </a:schemeClr>
                </a:solidFill>
                <a:latin typeface="Arial" panose="020B0604020202020204" pitchFamily="34" charset="0"/>
                <a:cs typeface="Arial" panose="020B0604020202020204" pitchFamily="34" charset="0"/>
              </a:rPr>
              <a:t>bir yıla kadar hapis cezası</a:t>
            </a:r>
            <a:r>
              <a:rPr lang="tr-TR" altLang="tr-TR" dirty="0">
                <a:solidFill>
                  <a:schemeClr val="accent3">
                    <a:lumMod val="50000"/>
                  </a:schemeClr>
                </a:solidFill>
                <a:latin typeface="Arial" panose="020B0604020202020204" pitchFamily="34" charset="0"/>
                <a:cs typeface="Arial" panose="020B0604020202020204" pitchFamily="34" charset="0"/>
              </a:rPr>
              <a:t> ile cezalandırılır. </a:t>
            </a:r>
          </a:p>
          <a:p>
            <a:pPr algn="just"/>
            <a:r>
              <a:rPr lang="tr-TR" altLang="tr-TR" dirty="0">
                <a:solidFill>
                  <a:srgbClr val="7030A0"/>
                </a:solidFill>
                <a:latin typeface="Arial" panose="020B0604020202020204" pitchFamily="34" charset="0"/>
                <a:cs typeface="Arial" panose="020B0604020202020204" pitchFamily="34" charset="0"/>
              </a:rPr>
              <a:t>Kamu görevlisinin suçu bildirmemesi </a:t>
            </a:r>
          </a:p>
          <a:p>
            <a:pPr algn="just">
              <a:lnSpc>
                <a:spcPct val="91000"/>
              </a:lnSpc>
            </a:pPr>
            <a:r>
              <a:rPr lang="tr-TR" altLang="tr-TR" dirty="0">
                <a:solidFill>
                  <a:schemeClr val="accent3">
                    <a:lumMod val="50000"/>
                  </a:schemeClr>
                </a:solidFill>
                <a:latin typeface="Arial" panose="020B0604020202020204" pitchFamily="34" charset="0"/>
                <a:cs typeface="Arial" panose="020B0604020202020204" pitchFamily="34" charset="0"/>
              </a:rPr>
              <a:t>Madde 279 - (1) Kamu adına soruşturma ve kovuşturmayı gerektiren bir suçun işlendiğini </a:t>
            </a:r>
            <a:r>
              <a:rPr lang="tr-TR" altLang="tr-TR" u="sng" dirty="0">
                <a:solidFill>
                  <a:schemeClr val="accent3">
                    <a:lumMod val="50000"/>
                  </a:schemeClr>
                </a:solidFill>
                <a:latin typeface="Arial" panose="020B0604020202020204" pitchFamily="34" charset="0"/>
                <a:cs typeface="Arial" panose="020B0604020202020204" pitchFamily="34" charset="0"/>
              </a:rPr>
              <a:t>göreviyle bağlantılı olarak öğrenip</a:t>
            </a:r>
            <a:r>
              <a:rPr lang="tr-TR" altLang="tr-TR" dirty="0">
                <a:solidFill>
                  <a:schemeClr val="accent3">
                    <a:lumMod val="50000"/>
                  </a:schemeClr>
                </a:solidFill>
                <a:latin typeface="Arial" panose="020B0604020202020204" pitchFamily="34" charset="0"/>
                <a:cs typeface="Arial" panose="020B0604020202020204" pitchFamily="34" charset="0"/>
              </a:rPr>
              <a:t> de yetkili makamlara bildirimde bulunmayı ihmal eden veya bu hususta gecikme gösteren kamu görevlisi, </a:t>
            </a:r>
            <a:r>
              <a:rPr lang="tr-TR" altLang="tr-TR" u="sng" dirty="0">
                <a:solidFill>
                  <a:schemeClr val="accent3">
                    <a:lumMod val="50000"/>
                  </a:schemeClr>
                </a:solidFill>
                <a:latin typeface="Arial" panose="020B0604020202020204" pitchFamily="34" charset="0"/>
                <a:cs typeface="Arial" panose="020B0604020202020204" pitchFamily="34" charset="0"/>
              </a:rPr>
              <a:t>altı aydan iki yıla kadar hapis cezası</a:t>
            </a:r>
            <a:r>
              <a:rPr lang="tr-TR" altLang="tr-TR" dirty="0">
                <a:solidFill>
                  <a:schemeClr val="accent3">
                    <a:lumMod val="50000"/>
                  </a:schemeClr>
                </a:solidFill>
                <a:latin typeface="Arial" panose="020B0604020202020204" pitchFamily="34" charset="0"/>
                <a:cs typeface="Arial" panose="020B0604020202020204" pitchFamily="34" charset="0"/>
              </a:rPr>
              <a:t> ile cezalandırılır.</a:t>
            </a:r>
          </a:p>
          <a:p>
            <a:pPr algn="just"/>
            <a:endParaRPr lang="tr-TR"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781769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1042555"/>
          </a:xfrm>
        </p:spPr>
        <p:txBody>
          <a:bodyPr anchor="ctr"/>
          <a:lstStyle/>
          <a:p>
            <a:r>
              <a:rPr lang="tr-TR" b="1" dirty="0" smtClean="0">
                <a:solidFill>
                  <a:srgbClr val="7030A0"/>
                </a:solidFill>
                <a:latin typeface="Arial" panose="020B0604020202020204" pitchFamily="34" charset="0"/>
                <a:cs typeface="Arial" panose="020B0604020202020204" pitchFamily="34" charset="0"/>
              </a:rPr>
              <a:t>ÇOCUK HAKLARI</a:t>
            </a:r>
            <a:endParaRPr lang="tr-TR" b="1" dirty="0">
              <a:solidFill>
                <a:srgbClr val="7030A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66943" y="1631373"/>
            <a:ext cx="8596668" cy="4707082"/>
          </a:xfrm>
        </p:spPr>
        <p:txBody>
          <a:bodyPr>
            <a:noAutofit/>
          </a:bodyPr>
          <a:lstStyle/>
          <a:p>
            <a:pPr marL="0" indent="0" algn="just">
              <a:buNone/>
            </a:pPr>
            <a:r>
              <a:rPr lang="tr-TR" sz="2000" dirty="0" smtClean="0">
                <a:solidFill>
                  <a:schemeClr val="accent3">
                    <a:lumMod val="50000"/>
                  </a:schemeClr>
                </a:solidFill>
                <a:latin typeface="Arial" panose="020B0604020202020204" pitchFamily="34" charset="0"/>
                <a:cs typeface="Arial" panose="020B0604020202020204" pitchFamily="34" charset="0"/>
              </a:rPr>
              <a:t>	</a:t>
            </a:r>
          </a:p>
          <a:p>
            <a:pPr marL="0" indent="0" algn="just">
              <a:buNone/>
            </a:pPr>
            <a:r>
              <a:rPr lang="tr-TR" sz="2000" dirty="0">
                <a:solidFill>
                  <a:schemeClr val="accent3">
                    <a:lumMod val="50000"/>
                  </a:schemeClr>
                </a:solidFill>
                <a:latin typeface="Arial" panose="020B0604020202020204" pitchFamily="34" charset="0"/>
                <a:cs typeface="Arial" panose="020B0604020202020204" pitchFamily="34" charset="0"/>
              </a:rPr>
              <a:t>	</a:t>
            </a:r>
            <a:r>
              <a:rPr lang="tr-TR" sz="2000" dirty="0" smtClean="0">
                <a:solidFill>
                  <a:schemeClr val="accent3">
                    <a:lumMod val="50000"/>
                  </a:schemeClr>
                </a:solidFill>
                <a:latin typeface="Arial" panose="020B0604020202020204" pitchFamily="34" charset="0"/>
                <a:cs typeface="Arial" panose="020B0604020202020204" pitchFamily="34" charset="0"/>
              </a:rPr>
              <a:t>Çocuk haklarına dair, ilk uluslararası ortak karar 1924 yılında Milletler Cemiyeti tarafından kabul edilen Cenevre Çocuk Hakları Bildirisi’dir.</a:t>
            </a:r>
          </a:p>
          <a:p>
            <a:pPr marL="0" indent="0" algn="just">
              <a:buNone/>
            </a:pPr>
            <a:r>
              <a:rPr lang="tr-TR" sz="2000" dirty="0">
                <a:solidFill>
                  <a:schemeClr val="accent3">
                    <a:lumMod val="50000"/>
                  </a:schemeClr>
                </a:solidFill>
                <a:latin typeface="Arial" panose="020B0604020202020204" pitchFamily="34" charset="0"/>
                <a:cs typeface="Arial" panose="020B0604020202020204" pitchFamily="34" charset="0"/>
              </a:rPr>
              <a:t>	</a:t>
            </a:r>
            <a:r>
              <a:rPr lang="tr-TR" sz="2000" dirty="0" smtClean="0">
                <a:solidFill>
                  <a:schemeClr val="accent3">
                    <a:lumMod val="50000"/>
                  </a:schemeClr>
                </a:solidFill>
                <a:latin typeface="Arial" panose="020B0604020202020204" pitchFamily="34" charset="0"/>
                <a:cs typeface="Arial" panose="020B0604020202020204" pitchFamily="34" charset="0"/>
              </a:rPr>
              <a:t> Bu bildirge Birleşmiş Milletler tarafından kabul edilmiş, 20 Kasım 1959 tarihinde daha geniş olan Birleşmiş Milletler Çocuk Hakları Bildirisi olarak güncellenmiş ve 20 Kasım 1989 tarihinde daha geniş olan Birleşmiş Milletler Çocuk Haklarına Dair Sözleşme ile değiştirilmiştir. Bu sözleşme, BM üyesi ülkelerin ikisi; ABD ve Somali hariç, 193 ülke tarafından kabul edilmiştir.</a:t>
            </a:r>
          </a:p>
          <a:p>
            <a:pPr marL="0" indent="0" algn="just">
              <a:buNone/>
            </a:pPr>
            <a:r>
              <a:rPr lang="tr-TR" sz="2000" dirty="0" smtClean="0">
                <a:solidFill>
                  <a:schemeClr val="accent3">
                    <a:lumMod val="50000"/>
                  </a:schemeClr>
                </a:solidFill>
                <a:latin typeface="Arial" panose="020B0604020202020204" pitchFamily="34" charset="0"/>
                <a:cs typeface="Arial" panose="020B0604020202020204" pitchFamily="34" charset="0"/>
              </a:rPr>
              <a:t> 	Ülkemiz de bu sözleşmenin 1971 yılından bu yana bir tarafıdır. Bu sözleşme yaptırımları olan bağlayıcı bir sözleşmedir.</a:t>
            </a:r>
            <a:endParaRPr lang="tr-TR" sz="2000" dirty="0">
              <a:solidFill>
                <a:schemeClr val="accent3">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859991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1073727"/>
          </a:xfrm>
        </p:spPr>
        <p:txBody>
          <a:bodyPr anchor="ctr">
            <a:normAutofit/>
          </a:bodyPr>
          <a:lstStyle/>
          <a:p>
            <a:r>
              <a:rPr lang="tr-TR" sz="2800" b="1" dirty="0" smtClean="0">
                <a:solidFill>
                  <a:srgbClr val="7030A0"/>
                </a:solidFill>
                <a:latin typeface="Arial" panose="020B0604020202020204" pitchFamily="34" charset="0"/>
                <a:cs typeface="Arial" panose="020B0604020202020204" pitchFamily="34" charset="0"/>
              </a:rPr>
              <a:t>ÇOCUK HAKLARI, ÇOCUK İHMALİ VE İSTİSMARI</a:t>
            </a:r>
            <a:endParaRPr lang="tr-TR" sz="2800" dirty="0">
              <a:solidFill>
                <a:srgbClr val="7030A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35771" y="1683327"/>
            <a:ext cx="8596668" cy="4129435"/>
          </a:xfrm>
        </p:spPr>
        <p:txBody>
          <a:bodyPr/>
          <a:lstStyle/>
          <a:p>
            <a:pPr algn="just"/>
            <a:endParaRPr lang="tr-TR" altLang="tr-TR" dirty="0" smtClean="0">
              <a:solidFill>
                <a:schemeClr val="accent3">
                  <a:lumMod val="50000"/>
                </a:schemeClr>
              </a:solidFill>
              <a:latin typeface="Arial" panose="020B0604020202020204" pitchFamily="34" charset="0"/>
              <a:cs typeface="Arial" panose="020B0604020202020204" pitchFamily="34" charset="0"/>
            </a:endParaRPr>
          </a:p>
          <a:p>
            <a:pPr marL="0" indent="0" algn="just">
              <a:buNone/>
            </a:pPr>
            <a:r>
              <a:rPr lang="tr-TR" altLang="tr-TR" b="1" i="1" dirty="0" smtClean="0">
                <a:solidFill>
                  <a:srgbClr val="7030A0"/>
                </a:solidFill>
                <a:latin typeface="Arial" panose="020B0604020202020204" pitchFamily="34" charset="0"/>
                <a:cs typeface="Arial" panose="020B0604020202020204" pitchFamily="34" charset="0"/>
              </a:rPr>
              <a:t>		</a:t>
            </a:r>
            <a:r>
              <a:rPr lang="tr-TR" altLang="tr-TR" sz="2400" b="1" i="1" dirty="0" smtClean="0">
                <a:solidFill>
                  <a:srgbClr val="7030A0"/>
                </a:solidFill>
                <a:latin typeface="Arial" panose="020B0604020202020204" pitchFamily="34" charset="0"/>
                <a:cs typeface="Arial" panose="020B0604020202020204" pitchFamily="34" charset="0"/>
              </a:rPr>
              <a:t>Unutmayalım ki..</a:t>
            </a:r>
            <a:endParaRPr lang="tr-TR" altLang="tr-TR" sz="2400" b="1" i="1" dirty="0">
              <a:solidFill>
                <a:srgbClr val="7030A0"/>
              </a:solidFill>
              <a:latin typeface="Arial" panose="020B0604020202020204" pitchFamily="34" charset="0"/>
              <a:cs typeface="Arial" panose="020B0604020202020204" pitchFamily="34" charset="0"/>
            </a:endParaRPr>
          </a:p>
          <a:p>
            <a:pPr algn="just"/>
            <a:r>
              <a:rPr lang="tr-TR" altLang="tr-TR" dirty="0" smtClean="0">
                <a:solidFill>
                  <a:schemeClr val="accent3">
                    <a:lumMod val="50000"/>
                  </a:schemeClr>
                </a:solidFill>
                <a:latin typeface="Arial" panose="020B0604020202020204" pitchFamily="34" charset="0"/>
                <a:cs typeface="Arial" panose="020B0604020202020204" pitchFamily="34" charset="0"/>
              </a:rPr>
              <a:t>İstismar </a:t>
            </a:r>
            <a:r>
              <a:rPr lang="tr-TR" altLang="tr-TR" dirty="0">
                <a:solidFill>
                  <a:schemeClr val="accent3">
                    <a:lumMod val="50000"/>
                  </a:schemeClr>
                </a:solidFill>
                <a:latin typeface="Arial" panose="020B0604020202020204" pitchFamily="34" charset="0"/>
                <a:cs typeface="Arial" panose="020B0604020202020204" pitchFamily="34" charset="0"/>
              </a:rPr>
              <a:t>olayında çocuklar </a:t>
            </a:r>
            <a:r>
              <a:rPr lang="tr-TR" altLang="tr-TR" sz="2000" b="1" dirty="0">
                <a:solidFill>
                  <a:schemeClr val="accent3">
                    <a:lumMod val="50000"/>
                  </a:schemeClr>
                </a:solidFill>
                <a:latin typeface="Arial" panose="020B0604020202020204" pitchFamily="34" charset="0"/>
                <a:cs typeface="Arial" panose="020B0604020202020204" pitchFamily="34" charset="0"/>
              </a:rPr>
              <a:t>masumdurlar</a:t>
            </a:r>
            <a:r>
              <a:rPr lang="tr-TR" altLang="tr-TR" sz="2000" b="1" dirty="0" smtClean="0">
                <a:solidFill>
                  <a:schemeClr val="accent3">
                    <a:lumMod val="50000"/>
                  </a:schemeClr>
                </a:solidFill>
                <a:latin typeface="Arial" panose="020B0604020202020204" pitchFamily="34" charset="0"/>
                <a:cs typeface="Arial" panose="020B0604020202020204" pitchFamily="34" charset="0"/>
              </a:rPr>
              <a:t>.</a:t>
            </a:r>
            <a:endParaRPr lang="tr-TR" altLang="tr-TR" dirty="0">
              <a:solidFill>
                <a:schemeClr val="accent3">
                  <a:lumMod val="50000"/>
                </a:schemeClr>
              </a:solidFill>
              <a:latin typeface="Arial" panose="020B0604020202020204" pitchFamily="34" charset="0"/>
              <a:cs typeface="Arial" panose="020B0604020202020204" pitchFamily="34" charset="0"/>
            </a:endParaRPr>
          </a:p>
          <a:p>
            <a:pPr algn="just"/>
            <a:r>
              <a:rPr lang="tr-TR" altLang="tr-TR" dirty="0">
                <a:solidFill>
                  <a:schemeClr val="accent3">
                    <a:lumMod val="50000"/>
                  </a:schemeClr>
                </a:solidFill>
                <a:latin typeface="Arial" panose="020B0604020202020204" pitchFamily="34" charset="0"/>
                <a:cs typeface="Arial" panose="020B0604020202020204" pitchFamily="34" charset="0"/>
              </a:rPr>
              <a:t>İstismar olayından </a:t>
            </a:r>
            <a:r>
              <a:rPr lang="tr-TR" altLang="tr-TR" dirty="0" smtClean="0">
                <a:solidFill>
                  <a:schemeClr val="accent3">
                    <a:lumMod val="50000"/>
                  </a:schemeClr>
                </a:solidFill>
                <a:latin typeface="Arial" panose="020B0604020202020204" pitchFamily="34" charset="0"/>
                <a:cs typeface="Arial" panose="020B0604020202020204" pitchFamily="34" charset="0"/>
              </a:rPr>
              <a:t>dolayı </a:t>
            </a:r>
            <a:r>
              <a:rPr lang="tr-TR" altLang="tr-TR" b="1" dirty="0">
                <a:solidFill>
                  <a:schemeClr val="accent3">
                    <a:lumMod val="50000"/>
                  </a:schemeClr>
                </a:solidFill>
                <a:latin typeface="Arial" panose="020B0604020202020204" pitchFamily="34" charset="0"/>
                <a:cs typeface="Arial" panose="020B0604020202020204" pitchFamily="34" charset="0"/>
              </a:rPr>
              <a:t>asla suçlanamazlar.</a:t>
            </a:r>
          </a:p>
          <a:p>
            <a:pPr algn="just"/>
            <a:r>
              <a:rPr lang="tr-TR" altLang="tr-TR" dirty="0">
                <a:solidFill>
                  <a:schemeClr val="accent3">
                    <a:lumMod val="50000"/>
                  </a:schemeClr>
                </a:solidFill>
                <a:latin typeface="Arial" panose="020B0604020202020204" pitchFamily="34" charset="0"/>
                <a:cs typeface="Arial" panose="020B0604020202020204" pitchFamily="34" charset="0"/>
              </a:rPr>
              <a:t>Çocukları asla suçlamayınız; </a:t>
            </a:r>
            <a:r>
              <a:rPr lang="tr-TR" altLang="tr-TR" dirty="0" smtClean="0">
                <a:solidFill>
                  <a:schemeClr val="accent3">
                    <a:lumMod val="50000"/>
                  </a:schemeClr>
                </a:solidFill>
                <a:latin typeface="Arial" panose="020B0604020202020204" pitchFamily="34" charset="0"/>
                <a:cs typeface="Arial" panose="020B0604020202020204" pitchFamily="34" charset="0"/>
              </a:rPr>
              <a:t>çünkü </a:t>
            </a:r>
            <a:r>
              <a:rPr lang="tr-TR" altLang="tr-TR" dirty="0">
                <a:solidFill>
                  <a:schemeClr val="accent3">
                    <a:lumMod val="50000"/>
                  </a:schemeClr>
                </a:solidFill>
                <a:latin typeface="Arial" panose="020B0604020202020204" pitchFamily="34" charset="0"/>
                <a:cs typeface="Arial" panose="020B0604020202020204" pitchFamily="34" charset="0"/>
              </a:rPr>
              <a:t>onlar hem kanun önünde hem toplum nezdinde hem anne babanın gözünde </a:t>
            </a:r>
            <a:r>
              <a:rPr lang="tr-TR" altLang="tr-TR" b="1" dirty="0">
                <a:solidFill>
                  <a:schemeClr val="accent3">
                    <a:lumMod val="50000"/>
                  </a:schemeClr>
                </a:solidFill>
                <a:latin typeface="Arial" panose="020B0604020202020204" pitchFamily="34" charset="0"/>
                <a:cs typeface="Arial" panose="020B0604020202020204" pitchFamily="34" charset="0"/>
              </a:rPr>
              <a:t>ÇOCUKTURLAR.</a:t>
            </a:r>
          </a:p>
          <a:p>
            <a:pPr algn="just"/>
            <a:r>
              <a:rPr lang="tr-TR" altLang="tr-TR" dirty="0">
                <a:solidFill>
                  <a:schemeClr val="accent3">
                    <a:lumMod val="50000"/>
                  </a:schemeClr>
                </a:solidFill>
                <a:latin typeface="Arial" panose="020B0604020202020204" pitchFamily="34" charset="0"/>
                <a:cs typeface="Arial" panose="020B0604020202020204" pitchFamily="34" charset="0"/>
              </a:rPr>
              <a:t>Yaşanan olayların sonuçlarını tam olarak kavrayacak kapasitede değillerdir. </a:t>
            </a:r>
          </a:p>
          <a:p>
            <a:pPr marL="0" indent="0" algn="just">
              <a:buNone/>
            </a:pPr>
            <a:r>
              <a:rPr lang="tr-TR" altLang="tr-TR" sz="2400" dirty="0" smtClean="0">
                <a:solidFill>
                  <a:srgbClr val="7030A0"/>
                </a:solidFill>
                <a:latin typeface="Arial" panose="020B0604020202020204" pitchFamily="34" charset="0"/>
                <a:cs typeface="Arial" panose="020B0604020202020204" pitchFamily="34" charset="0"/>
              </a:rPr>
              <a:t>									</a:t>
            </a:r>
            <a:r>
              <a:rPr lang="tr-TR" altLang="tr-TR" sz="2400" b="1" i="1" dirty="0" smtClean="0">
                <a:solidFill>
                  <a:srgbClr val="7030A0"/>
                </a:solidFill>
                <a:latin typeface="Arial" panose="020B0604020202020204" pitchFamily="34" charset="0"/>
                <a:cs typeface="Arial" panose="020B0604020202020204" pitchFamily="34" charset="0"/>
              </a:rPr>
              <a:t>çünkü </a:t>
            </a:r>
            <a:r>
              <a:rPr lang="tr-TR" altLang="tr-TR" sz="2400" b="1" i="1" dirty="0">
                <a:solidFill>
                  <a:srgbClr val="7030A0"/>
                </a:solidFill>
                <a:latin typeface="Arial" panose="020B0604020202020204" pitchFamily="34" charset="0"/>
                <a:cs typeface="Arial" panose="020B0604020202020204" pitchFamily="34" charset="0"/>
              </a:rPr>
              <a:t>onlar çocukturlar.</a:t>
            </a:r>
          </a:p>
          <a:p>
            <a:pPr algn="just"/>
            <a:endParaRPr lang="tr-TR" dirty="0">
              <a:solidFill>
                <a:schemeClr val="accent3">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5339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endParaRPr lang="tr-TR"/>
          </a:p>
        </p:txBody>
      </p:sp>
      <p:pic>
        <p:nvPicPr>
          <p:cNvPr id="4" name="Picture 3" descr="C:\Users\yasemin\Desktop\hasan\istismar afiş\afiş2.jpg"/>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0" y="11875"/>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133235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865909"/>
          </a:xfrm>
        </p:spPr>
        <p:txBody>
          <a:bodyPr anchor="ctr"/>
          <a:lstStyle/>
          <a:p>
            <a:r>
              <a:rPr lang="tr-TR" b="1" dirty="0" smtClean="0">
                <a:solidFill>
                  <a:srgbClr val="7030A0"/>
                </a:solidFill>
                <a:latin typeface="Arial" panose="020B0604020202020204" pitchFamily="34" charset="0"/>
                <a:cs typeface="Arial" panose="020B0604020202020204" pitchFamily="34" charset="0"/>
              </a:rPr>
              <a:t>ÇOCUK HAKLARI</a:t>
            </a:r>
            <a:endParaRPr lang="tr-TR" b="1" dirty="0">
              <a:solidFill>
                <a:srgbClr val="7030A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77334" y="1433945"/>
            <a:ext cx="8596668" cy="4607418"/>
          </a:xfrm>
        </p:spPr>
        <p:txBody>
          <a:bodyPr>
            <a:noAutofit/>
          </a:bodyPr>
          <a:lstStyle/>
          <a:p>
            <a:pPr marL="0" indent="0" algn="just">
              <a:buNone/>
            </a:pPr>
            <a:endParaRPr lang="tr-TR" sz="2000" b="1" dirty="0" smtClean="0">
              <a:solidFill>
                <a:schemeClr val="accent3">
                  <a:lumMod val="50000"/>
                </a:schemeClr>
              </a:solidFill>
              <a:latin typeface="Arial" panose="020B0604020202020204" pitchFamily="34" charset="0"/>
              <a:cs typeface="Arial" panose="020B0604020202020204" pitchFamily="34" charset="0"/>
            </a:endParaRPr>
          </a:p>
          <a:p>
            <a:pPr marL="0" indent="0" algn="just">
              <a:buNone/>
            </a:pPr>
            <a:r>
              <a:rPr lang="tr-TR" sz="2000" b="1" dirty="0" smtClean="0">
                <a:solidFill>
                  <a:schemeClr val="accent3">
                    <a:lumMod val="50000"/>
                  </a:schemeClr>
                </a:solidFill>
                <a:latin typeface="Arial" panose="020B0604020202020204" pitchFamily="34" charset="0"/>
                <a:cs typeface="Arial" panose="020B0604020202020204" pitchFamily="34" charset="0"/>
              </a:rPr>
              <a:t>	</a:t>
            </a:r>
            <a:r>
              <a:rPr lang="tr-TR" sz="2000" b="1" dirty="0" smtClean="0">
                <a:solidFill>
                  <a:srgbClr val="7030A0"/>
                </a:solidFill>
                <a:latin typeface="Arial" panose="020B0604020202020204" pitchFamily="34" charset="0"/>
                <a:cs typeface="Arial" panose="020B0604020202020204" pitchFamily="34" charset="0"/>
              </a:rPr>
              <a:t>BÖYLE BİR SÖZLEŞMENİN İMZALANMASININ VE ÇOCUK HAKLARI KAVRAMININ ULUSLARARASI GÜNDEME GETİRİLMESİNİN TEMEL AMACI NE OLABİLİR?</a:t>
            </a:r>
          </a:p>
          <a:p>
            <a:pPr marL="0" indent="0" algn="just">
              <a:buNone/>
            </a:pPr>
            <a:r>
              <a:rPr lang="tr-TR" sz="2000" dirty="0" smtClean="0">
                <a:solidFill>
                  <a:schemeClr val="accent3">
                    <a:lumMod val="50000"/>
                  </a:schemeClr>
                </a:solidFill>
                <a:latin typeface="Arial" panose="020B0604020202020204" pitchFamily="34" charset="0"/>
                <a:cs typeface="Arial" panose="020B0604020202020204" pitchFamily="34" charset="0"/>
              </a:rPr>
              <a:t>	Kültürler ne kadar farklı olursa olsun, çocukların gelişimini sağlayabilmesi için ihtiyaç duyduğu gereksinimler aynıdır. Bu sözleşme ile çocukların sağlıklı gelişebilmeleri ve hayata mutlu bir başlangıç yapabilmeleri için gereken temel koşullarının uluslararası düzeyde güvence altına alınması amaçlanmıştır. </a:t>
            </a:r>
          </a:p>
          <a:p>
            <a:pPr marL="0" indent="0" algn="just">
              <a:buNone/>
            </a:pPr>
            <a:r>
              <a:rPr lang="tr-TR" sz="2000" dirty="0" smtClean="0">
                <a:solidFill>
                  <a:schemeClr val="accent3">
                    <a:lumMod val="50000"/>
                  </a:schemeClr>
                </a:solidFill>
                <a:latin typeface="Arial" panose="020B0604020202020204" pitchFamily="34" charset="0"/>
                <a:cs typeface="Arial" panose="020B0604020202020204" pitchFamily="34" charset="0"/>
              </a:rPr>
              <a:t>	Bu sözleşme ile hükümetlerin, toplumların ve ailelerin çocukların gelişimleri için sağlaması ve yapması gerekenlere dikkat çekilmiştir. </a:t>
            </a:r>
            <a:endParaRPr lang="tr-TR" sz="2000" dirty="0">
              <a:solidFill>
                <a:schemeClr val="accent3">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29903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1073727"/>
          </a:xfrm>
        </p:spPr>
        <p:txBody>
          <a:bodyPr anchor="ctr"/>
          <a:lstStyle/>
          <a:p>
            <a:r>
              <a:rPr lang="tr-TR" b="1" dirty="0" smtClean="0">
                <a:solidFill>
                  <a:srgbClr val="7030A0"/>
                </a:solidFill>
                <a:latin typeface="Arial" panose="020B0604020202020204" pitchFamily="34" charset="0"/>
                <a:cs typeface="Arial" panose="020B0604020202020204" pitchFamily="34" charset="0"/>
              </a:rPr>
              <a:t>ÇOCUK HAKLARI</a:t>
            </a:r>
            <a:endParaRPr lang="tr-TR" b="1" dirty="0">
              <a:solidFill>
                <a:srgbClr val="7030A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77334" y="1745673"/>
            <a:ext cx="8596668" cy="4295689"/>
          </a:xfrm>
        </p:spPr>
        <p:txBody>
          <a:bodyPr>
            <a:normAutofit/>
          </a:bodyPr>
          <a:lstStyle/>
          <a:p>
            <a:pPr marL="0" indent="0" algn="just">
              <a:buNone/>
            </a:pPr>
            <a:r>
              <a:rPr lang="tr-TR" sz="2000" b="1" dirty="0" smtClean="0">
                <a:latin typeface="Arial" panose="020B0604020202020204" pitchFamily="34" charset="0"/>
                <a:cs typeface="Arial" panose="020B0604020202020204" pitchFamily="34" charset="0"/>
              </a:rPr>
              <a:t>	</a:t>
            </a:r>
            <a:r>
              <a:rPr lang="tr-TR" sz="2000" b="1" dirty="0" smtClean="0">
                <a:solidFill>
                  <a:srgbClr val="7030A0"/>
                </a:solidFill>
                <a:latin typeface="Arial" panose="020B0604020202020204" pitchFamily="34" charset="0"/>
                <a:cs typeface="Arial" panose="020B0604020202020204" pitchFamily="34" charset="0"/>
              </a:rPr>
              <a:t>ÇOCUK HAKLARI KONUSUNDA OKULDA ÇALIŞAN PERSONELLER OLARAK BİZLERE DÜŞEN SORUMLULUKLARI YERİNE GETİRMEK İÇİN NELER YAPMALIYIZ?</a:t>
            </a:r>
          </a:p>
          <a:p>
            <a:pPr marL="0" indent="0" algn="just">
              <a:buNone/>
            </a:pPr>
            <a:r>
              <a:rPr lang="tr-TR" dirty="0" smtClean="0">
                <a:latin typeface="Arial" panose="020B0604020202020204" pitchFamily="34" charset="0"/>
                <a:cs typeface="Arial" panose="020B0604020202020204" pitchFamily="34" charset="0"/>
              </a:rPr>
              <a:t>	</a:t>
            </a:r>
            <a:r>
              <a:rPr lang="tr-TR" sz="2000" dirty="0" smtClean="0">
                <a:solidFill>
                  <a:schemeClr val="accent3">
                    <a:lumMod val="50000"/>
                  </a:schemeClr>
                </a:solidFill>
                <a:latin typeface="Arial" panose="020B0604020202020204" pitchFamily="34" charset="0"/>
                <a:cs typeface="Arial" panose="020B0604020202020204" pitchFamily="34" charset="0"/>
              </a:rPr>
              <a:t>Çocuğun yaşama hakkı için; güvenli bir ortam sağlamak, bakım ve koruma sağlamak, gerekir. </a:t>
            </a:r>
          </a:p>
          <a:p>
            <a:pPr marL="0" indent="0" algn="just">
              <a:buNone/>
            </a:pPr>
            <a:r>
              <a:rPr lang="tr-TR" sz="2000" dirty="0" smtClean="0">
                <a:solidFill>
                  <a:schemeClr val="accent3">
                    <a:lumMod val="50000"/>
                  </a:schemeClr>
                </a:solidFill>
                <a:latin typeface="Arial" panose="020B0604020202020204" pitchFamily="34" charset="0"/>
                <a:cs typeface="Arial" panose="020B0604020202020204" pitchFamily="34" charset="0"/>
              </a:rPr>
              <a:t>	Gelişime destek hakkı sağlamak sevgi ve ilgi göstermek, farklı deneyimler yaşamasına fırsat vermek örnek gösterilebilir. </a:t>
            </a:r>
          </a:p>
          <a:p>
            <a:pPr marL="0" indent="0" algn="just">
              <a:buNone/>
            </a:pPr>
            <a:r>
              <a:rPr lang="tr-TR" sz="2000" dirty="0" smtClean="0">
                <a:solidFill>
                  <a:schemeClr val="accent3">
                    <a:lumMod val="50000"/>
                  </a:schemeClr>
                </a:solidFill>
                <a:latin typeface="Arial" panose="020B0604020202020204" pitchFamily="34" charset="0"/>
                <a:cs typeface="Arial" panose="020B0604020202020204" pitchFamily="34" charset="0"/>
              </a:rPr>
              <a:t>	Onlara rehber olmak ve onu farklı bir birey olarak kabul edip yetenekleri, ilgileri için uygun yönlendirmeler yapmak gerekir.</a:t>
            </a:r>
          </a:p>
          <a:p>
            <a:pPr marL="0" indent="0" algn="just">
              <a:buNone/>
            </a:pPr>
            <a:r>
              <a:rPr lang="tr-TR" sz="2000" dirty="0" smtClean="0">
                <a:solidFill>
                  <a:schemeClr val="accent3">
                    <a:lumMod val="50000"/>
                  </a:schemeClr>
                </a:solidFill>
                <a:latin typeface="Arial" panose="020B0604020202020204" pitchFamily="34" charset="0"/>
                <a:cs typeface="Arial" panose="020B0604020202020204" pitchFamily="34" charset="0"/>
              </a:rPr>
              <a:t>	Bir </a:t>
            </a:r>
            <a:r>
              <a:rPr lang="tr-TR" sz="2000" dirty="0">
                <a:solidFill>
                  <a:schemeClr val="accent3">
                    <a:lumMod val="50000"/>
                  </a:schemeClr>
                </a:solidFill>
                <a:latin typeface="Arial" panose="020B0604020202020204" pitchFamily="34" charset="0"/>
                <a:cs typeface="Arial" panose="020B0604020202020204" pitchFamily="34" charset="0"/>
              </a:rPr>
              <a:t>başka önemli nokta ise; tüm dünyadaki çocukların eşit haklara sahip olmasının yanı sıra kız ve erkek çocuklar da eğitim, sağlık, bakım, güvenlik gibi haklardan eşit olarak yararlanma hakkına sahiptir.</a:t>
            </a:r>
          </a:p>
          <a:p>
            <a:pPr marL="0" indent="0" algn="just">
              <a:buNone/>
            </a:pP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750009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1021773"/>
          </a:xfrm>
        </p:spPr>
        <p:txBody>
          <a:bodyPr anchor="ctr"/>
          <a:lstStyle/>
          <a:p>
            <a:r>
              <a:rPr lang="tr-TR" b="1" dirty="0" smtClean="0">
                <a:solidFill>
                  <a:srgbClr val="7030A0"/>
                </a:solidFill>
                <a:latin typeface="Arial" panose="020B0604020202020204" pitchFamily="34" charset="0"/>
                <a:cs typeface="Arial" panose="020B0604020202020204" pitchFamily="34" charset="0"/>
              </a:rPr>
              <a:t>ÇOCUK HAKLARI</a:t>
            </a:r>
            <a:endParaRPr lang="tr-TR" b="1" dirty="0">
              <a:solidFill>
                <a:srgbClr val="7030A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77334" y="1776845"/>
            <a:ext cx="8596668" cy="4264517"/>
          </a:xfrm>
        </p:spPr>
        <p:txBody>
          <a:bodyPr>
            <a:normAutofit/>
          </a:bodyPr>
          <a:lstStyle/>
          <a:p>
            <a:pPr marL="0" indent="0" algn="just">
              <a:buNone/>
            </a:pPr>
            <a:r>
              <a:rPr lang="tr-TR" sz="2400" b="1" dirty="0" smtClean="0">
                <a:solidFill>
                  <a:srgbClr val="7030A0"/>
                </a:solidFill>
                <a:latin typeface="Arial" panose="020B0604020202020204" pitchFamily="34" charset="0"/>
                <a:cs typeface="Arial" panose="020B0604020202020204" pitchFamily="34" charset="0"/>
              </a:rPr>
              <a:t>ÇOCUĞUN YAKIN ÇEVRESİ OLARAK BU SAYDIKLARIMIZI YAPMAMAK NE ANLAMA GELİR?</a:t>
            </a:r>
          </a:p>
          <a:p>
            <a:pPr marL="0" indent="0" algn="just">
              <a:buNone/>
            </a:pPr>
            <a:r>
              <a:rPr lang="tr-TR" sz="2400" dirty="0" smtClean="0">
                <a:solidFill>
                  <a:schemeClr val="accent3">
                    <a:lumMod val="50000"/>
                  </a:schemeClr>
                </a:solidFill>
                <a:latin typeface="Arial" panose="020B0604020202020204" pitchFamily="34" charset="0"/>
                <a:cs typeface="Arial" panose="020B0604020202020204" pitchFamily="34" charset="0"/>
              </a:rPr>
              <a:t>	Böyle bir durum ve davranışların hepsi çocukların yaşamlarını zorlaştıran, onları mutsuz eden, bedensel, zihinsel, sosyal ve duygusal gelişimlerini olumsuz etkileyen deneyimlerdir. </a:t>
            </a:r>
          </a:p>
          <a:p>
            <a:pPr marL="0" indent="0" algn="just">
              <a:buNone/>
            </a:pPr>
            <a:r>
              <a:rPr lang="tr-TR" sz="2400" dirty="0">
                <a:solidFill>
                  <a:schemeClr val="accent3">
                    <a:lumMod val="50000"/>
                  </a:schemeClr>
                </a:solidFill>
                <a:latin typeface="Arial" panose="020B0604020202020204" pitchFamily="34" charset="0"/>
                <a:cs typeface="Arial" panose="020B0604020202020204" pitchFamily="34" charset="0"/>
              </a:rPr>
              <a:t>	</a:t>
            </a:r>
            <a:r>
              <a:rPr lang="tr-TR" sz="2400" dirty="0" smtClean="0">
                <a:solidFill>
                  <a:schemeClr val="accent3">
                    <a:lumMod val="50000"/>
                  </a:schemeClr>
                </a:solidFill>
                <a:latin typeface="Arial" panose="020B0604020202020204" pitchFamily="34" charset="0"/>
                <a:cs typeface="Arial" panose="020B0604020202020204" pitchFamily="34" charset="0"/>
              </a:rPr>
              <a:t>Bu durumları genel olarak </a:t>
            </a:r>
            <a:r>
              <a:rPr lang="tr-TR" sz="2400" b="1" u="sng" dirty="0" smtClean="0">
                <a:solidFill>
                  <a:srgbClr val="7030A0"/>
                </a:solidFill>
                <a:latin typeface="Arial" panose="020B0604020202020204" pitchFamily="34" charset="0"/>
                <a:cs typeface="Arial" panose="020B0604020202020204" pitchFamily="34" charset="0"/>
              </a:rPr>
              <a:t>çocuk ihmal ve istismarı </a:t>
            </a:r>
            <a:r>
              <a:rPr lang="tr-TR" sz="2400" dirty="0" smtClean="0">
                <a:solidFill>
                  <a:schemeClr val="accent3">
                    <a:lumMod val="50000"/>
                  </a:schemeClr>
                </a:solidFill>
                <a:latin typeface="Arial" panose="020B0604020202020204" pitchFamily="34" charset="0"/>
                <a:cs typeface="Arial" panose="020B0604020202020204" pitchFamily="34" charset="0"/>
              </a:rPr>
              <a:t>olarak adlandırıyoruz.</a:t>
            </a:r>
            <a:endParaRPr lang="tr-TR" sz="2400" dirty="0">
              <a:solidFill>
                <a:schemeClr val="accent3">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437286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1"/>
            <a:ext cx="8596668" cy="897082"/>
          </a:xfrm>
        </p:spPr>
        <p:txBody>
          <a:bodyPr anchor="ctr"/>
          <a:lstStyle/>
          <a:p>
            <a:r>
              <a:rPr lang="tr-TR" b="1" dirty="0" smtClean="0">
                <a:solidFill>
                  <a:srgbClr val="7030A0"/>
                </a:solidFill>
                <a:latin typeface="Arial" panose="020B0604020202020204" pitchFamily="34" charset="0"/>
                <a:cs typeface="Arial" panose="020B0604020202020204" pitchFamily="34" charset="0"/>
              </a:rPr>
              <a:t>ÇOCUK İHMALİ</a:t>
            </a:r>
            <a:endParaRPr lang="tr-TR" b="1" dirty="0">
              <a:solidFill>
                <a:srgbClr val="7030A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77334" y="1735282"/>
            <a:ext cx="8596668" cy="4306081"/>
          </a:xfrm>
        </p:spPr>
        <p:txBody>
          <a:bodyPr>
            <a:normAutofit/>
          </a:bodyPr>
          <a:lstStyle/>
          <a:p>
            <a:pPr marL="0" indent="0" algn="just">
              <a:buNone/>
            </a:pPr>
            <a:r>
              <a:rPr lang="tr-TR" sz="2400" dirty="0" smtClean="0">
                <a:solidFill>
                  <a:schemeClr val="accent3">
                    <a:lumMod val="50000"/>
                  </a:schemeClr>
                </a:solidFill>
                <a:latin typeface="Arial" panose="020B0604020202020204" pitchFamily="34" charset="0"/>
                <a:cs typeface="Arial" panose="020B0604020202020204" pitchFamily="34" charset="0"/>
              </a:rPr>
              <a:t>	</a:t>
            </a:r>
            <a:r>
              <a:rPr lang="tr-TR" sz="2400" b="1" dirty="0" smtClean="0">
                <a:solidFill>
                  <a:srgbClr val="7030A0"/>
                </a:solidFill>
                <a:latin typeface="Arial" panose="020B0604020202020204" pitchFamily="34" charset="0"/>
                <a:cs typeface="Arial" panose="020B0604020202020204" pitchFamily="34" charset="0"/>
              </a:rPr>
              <a:t>Çocuk ihmali</a:t>
            </a:r>
            <a:r>
              <a:rPr lang="tr-TR" sz="2400" dirty="0" smtClean="0">
                <a:solidFill>
                  <a:srgbClr val="7030A0"/>
                </a:solidFill>
                <a:latin typeface="Arial" panose="020B0604020202020204" pitchFamily="34" charset="0"/>
                <a:cs typeface="Arial" panose="020B0604020202020204" pitchFamily="34" charset="0"/>
              </a:rPr>
              <a:t>, </a:t>
            </a:r>
            <a:r>
              <a:rPr lang="tr-TR" sz="2400" dirty="0" smtClean="0">
                <a:solidFill>
                  <a:schemeClr val="accent3">
                    <a:lumMod val="50000"/>
                  </a:schemeClr>
                </a:solidFill>
                <a:latin typeface="Arial" panose="020B0604020202020204" pitchFamily="34" charset="0"/>
                <a:cs typeface="Arial" panose="020B0604020202020204" pitchFamily="34" charset="0"/>
              </a:rPr>
              <a:t>genelde ailenin, ilgili kurumların ya da devletin çocuğa karşı en temel sorumluluklarını yerine getirmemesi şeklinde tanımlanabilir.</a:t>
            </a:r>
          </a:p>
          <a:p>
            <a:pPr marL="0" indent="0" algn="just">
              <a:buNone/>
            </a:pPr>
            <a:r>
              <a:rPr lang="tr-TR" sz="2400" dirty="0">
                <a:solidFill>
                  <a:schemeClr val="accent3">
                    <a:lumMod val="50000"/>
                  </a:schemeClr>
                </a:solidFill>
                <a:latin typeface="Arial" panose="020B0604020202020204" pitchFamily="34" charset="0"/>
                <a:cs typeface="Arial" panose="020B0604020202020204" pitchFamily="34" charset="0"/>
              </a:rPr>
              <a:t>	</a:t>
            </a:r>
            <a:r>
              <a:rPr lang="tr-TR" sz="2400" dirty="0" smtClean="0">
                <a:solidFill>
                  <a:schemeClr val="accent3">
                    <a:lumMod val="50000"/>
                  </a:schemeClr>
                </a:solidFill>
                <a:latin typeface="Arial" panose="020B0604020202020204" pitchFamily="34" charset="0"/>
                <a:cs typeface="Arial" panose="020B0604020202020204" pitchFamily="34" charset="0"/>
              </a:rPr>
              <a:t>Örneğin, ailesinin ekonomik ve fiziksel bir engeli olmadığı halde çocuğun gelişimi için gerekli olan temel ihtiyaçlarının karşılanmaması çocuk ihmalidir. </a:t>
            </a:r>
          </a:p>
          <a:p>
            <a:pPr marL="0" indent="0" algn="just">
              <a:buNone/>
            </a:pPr>
            <a:r>
              <a:rPr lang="tr-TR" sz="2400" dirty="0" smtClean="0">
                <a:solidFill>
                  <a:schemeClr val="accent3">
                    <a:lumMod val="50000"/>
                  </a:schemeClr>
                </a:solidFill>
                <a:latin typeface="Arial" panose="020B0604020202020204" pitchFamily="34" charset="0"/>
                <a:cs typeface="Arial" panose="020B0604020202020204" pitchFamily="34" charset="0"/>
              </a:rPr>
              <a:t>	Temel ihtiyaçlar dediğimizde bakım, barınma, beslenme, eğitim, giyim, sevgi, sağlık, korunma, birey olma gibi ihtiyaçları kastediyoruz. </a:t>
            </a:r>
            <a:endParaRPr lang="tr-TR" sz="2400" dirty="0">
              <a:solidFill>
                <a:schemeClr val="accent3">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096570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938645"/>
          </a:xfrm>
        </p:spPr>
        <p:txBody>
          <a:bodyPr/>
          <a:lstStyle/>
          <a:p>
            <a:r>
              <a:rPr lang="tr-TR" b="1" dirty="0" smtClean="0">
                <a:solidFill>
                  <a:srgbClr val="7030A0"/>
                </a:solidFill>
                <a:latin typeface="Arial" panose="020B0604020202020204" pitchFamily="34" charset="0"/>
                <a:cs typeface="Arial" panose="020B0604020202020204" pitchFamily="34" charset="0"/>
              </a:rPr>
              <a:t>ÇOCUK İHMALİ</a:t>
            </a:r>
            <a:endParaRPr lang="tr-TR" b="1" dirty="0">
              <a:solidFill>
                <a:srgbClr val="7030A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77334" y="1735283"/>
            <a:ext cx="8596668" cy="3636817"/>
          </a:xfrm>
        </p:spPr>
        <p:txBody>
          <a:bodyPr>
            <a:normAutofit/>
          </a:bodyPr>
          <a:lstStyle/>
          <a:p>
            <a:pPr marL="0" indent="0" algn="just">
              <a:buNone/>
            </a:pPr>
            <a:r>
              <a:rPr lang="tr-TR" sz="2800" dirty="0" smtClean="0">
                <a:solidFill>
                  <a:schemeClr val="accent3">
                    <a:lumMod val="50000"/>
                  </a:schemeClr>
                </a:solidFill>
                <a:latin typeface="Arial" panose="020B0604020202020204" pitchFamily="34" charset="0"/>
                <a:cs typeface="Arial" panose="020B0604020202020204" pitchFamily="34" charset="0"/>
              </a:rPr>
              <a:t>	Çocuğun bakım ve beslenme gereksinimlerinin yeterince karşılanmaması, gerekli tıbbi müdahalelerin yapılmaması, gerek anne baba gerekse çocuğun yakın çevresi tarafından çocuğun gelişimine yönelik rehberlik görevinin yeterince yerine getirilmemesi, çocuğa ilgi ve sevgi gösterilmemesi ve çocuğun tek başına bırakılması ihmal davranışa örnek olarak verilebilir.</a:t>
            </a:r>
            <a:endParaRPr lang="tr-TR" sz="2800" dirty="0">
              <a:solidFill>
                <a:schemeClr val="accent3">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08578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Kristal">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537</TotalTime>
  <Words>586</Words>
  <Application>Microsoft Office PowerPoint</Application>
  <PresentationFormat>Geniş ekran</PresentationFormat>
  <Paragraphs>231</Paragraphs>
  <Slides>41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41</vt:i4>
      </vt:variant>
    </vt:vector>
  </HeadingPairs>
  <TitlesOfParts>
    <vt:vector size="46" baseType="lpstr">
      <vt:lpstr>Arial</vt:lpstr>
      <vt:lpstr>Calibri</vt:lpstr>
      <vt:lpstr>Wingdings</vt:lpstr>
      <vt:lpstr>Wingdings 3</vt:lpstr>
      <vt:lpstr>Kristal</vt:lpstr>
      <vt:lpstr>PowerPoint Sunusu</vt:lpstr>
      <vt:lpstr>ÇOCUK KAVRAMI VE ÇOCUK HAKLARI</vt:lpstr>
      <vt:lpstr>ÇOCUK HAKLARI</vt:lpstr>
      <vt:lpstr>ÇOCUK HAKLARI</vt:lpstr>
      <vt:lpstr>ÇOCUK HAKLARI</vt:lpstr>
      <vt:lpstr>ÇOCUK HAKLARI</vt:lpstr>
      <vt:lpstr>ÇOCUK HAKLARI</vt:lpstr>
      <vt:lpstr>ÇOCUK İHMALİ</vt:lpstr>
      <vt:lpstr>ÇOCUK İHMALİ</vt:lpstr>
      <vt:lpstr>ÇOCUK İHMALİ</vt:lpstr>
      <vt:lpstr>ÇOCUK İHMALİ</vt:lpstr>
      <vt:lpstr>ÇOCUK İHMALİ</vt:lpstr>
      <vt:lpstr>ÇOCUK İHMALİ</vt:lpstr>
      <vt:lpstr>ÇOCUK İHMALİ</vt:lpstr>
      <vt:lpstr>ÇOCUK İSTİSMARI</vt:lpstr>
      <vt:lpstr>ÇOCUK İSTİSMARI</vt:lpstr>
      <vt:lpstr>ÇOCUK İSTİSMARI</vt:lpstr>
      <vt:lpstr>ÇOCUK İSTİSMARI</vt:lpstr>
      <vt:lpstr>ÇOCUK İSTİSMARI</vt:lpstr>
      <vt:lpstr>İHMAL VE İSTİSMARIN ÇOCUK ÜZERİNDEKİ ETKİLERİ</vt:lpstr>
      <vt:lpstr>İHMAL VE İSTİSMARIN ÇOCUK ÜZERİNDEKİ ETKİLERİ</vt:lpstr>
      <vt:lpstr>İHMAL VE İSTİSMARIN ÇOCUK ÜZERİNDEKİ ETKİLERİ</vt:lpstr>
      <vt:lpstr>İHMAL VE İSTİSMARIN ÇOCUK ÜZERİNDEKİ ETKİLERİ</vt:lpstr>
      <vt:lpstr>İHMAL VE İSTİSMARIN ÇOCUK ÜZERİNDEKİ ETKİLERİ</vt:lpstr>
      <vt:lpstr>İHMAL VE İSTİSMARIN ÇOCUK ÜZERİNDEKİ ETKİLERİ</vt:lpstr>
      <vt:lpstr>İHMAL VE İSTİSMARIN ÇOCUK ÜZERİNDEKİ ETKİLERİ</vt:lpstr>
      <vt:lpstr>ÇOCUK İHMALİNİN VE İSTİSMARININ ÖNLENMESİ</vt:lpstr>
      <vt:lpstr>ÇOCUK İHMALİ VE İSTİSMARININ ÖNLENMESİ</vt:lpstr>
      <vt:lpstr>ÇOCUK İHMALİ VE İSTİSMARININ ÖNLENMESİ</vt:lpstr>
      <vt:lpstr>ÇOCUK İHMALİ VE İSTİSMARININ ÖNLENMESİ</vt:lpstr>
      <vt:lpstr>ÇOCUK İHMALİ VE İSTİSMARININ ÖNLENMESİ</vt:lpstr>
      <vt:lpstr>ÇOCUK İHMALİ VE İSTİSMARININ ÖNLENMESİ</vt:lpstr>
      <vt:lpstr>ÇOCUK İHMALİ VE İSTİSMARININ ÖNLENMESİ</vt:lpstr>
      <vt:lpstr>ÇOCUK İHMALİ VE İSTİSMARININ ÖNLENMESİ</vt:lpstr>
      <vt:lpstr>ÇOCUK İHMALİ VE İSTİSMARININ ÖNLENMESİ</vt:lpstr>
      <vt:lpstr>ÇOCUK İHMALİ VE İSTİSMARININ ÖNLENMESİ</vt:lpstr>
      <vt:lpstr>ÇOCUK İHMALİ VE İSTİSMARININ ÖNLENMESİ</vt:lpstr>
      <vt:lpstr>ÇOCUK İHMALİNİN VE İSTİSMARININ ÖNLENMESİ</vt:lpstr>
      <vt:lpstr>ÇOCUK İHMALİ VE İSTİSMARININ ÖNLENMESİ</vt:lpstr>
      <vt:lpstr>ÇOCUK HAKLARI, ÇOCUK İHMALİ VE İSTİSMARI</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Elif Ekinci</dc:creator>
  <cp:lastModifiedBy>Berkant</cp:lastModifiedBy>
  <cp:revision>44</cp:revision>
  <dcterms:created xsi:type="dcterms:W3CDTF">2015-10-11T12:06:10Z</dcterms:created>
  <dcterms:modified xsi:type="dcterms:W3CDTF">2024-12-02T06:28:36Z</dcterms:modified>
</cp:coreProperties>
</file>