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8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85" r:id="rId20"/>
    <p:sldId id="286" r:id="rId21"/>
    <p:sldId id="281" r:id="rId22"/>
    <p:sldId id="282" r:id="rId23"/>
    <p:sldId id="283" r:id="rId24"/>
    <p:sldId id="274" r:id="rId25"/>
    <p:sldId id="275" r:id="rId26"/>
    <p:sldId id="277" r:id="rId27"/>
    <p:sldId id="278" r:id="rId28"/>
    <p:sldId id="279" r:id="rId29"/>
    <p:sldId id="280" r:id="rId30"/>
    <p:sldId id="271" r:id="rId31"/>
    <p:sldId id="272" r:id="rId32"/>
    <p:sldId id="273" r:id="rId33"/>
    <p:sldId id="287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Krabuler" panose="020B0604020202020204" charset="-94"/>
      <p:regular r:id="rId39"/>
    </p:embeddedFont>
    <p:embeddedFont>
      <p:font typeface="Bogart" panose="020B0604020202020204" charset="0"/>
      <p:regular r:id="rId40"/>
    </p:embeddedFont>
    <p:embeddedFont>
      <p:font typeface="Handy Casual" panose="020B0604020202020204" charset="-94"/>
      <p:regular r:id="rId41"/>
    </p:embeddedFont>
    <p:embeddedFont>
      <p:font typeface="Pompiere" panose="020B0604020202020204" charset="-9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5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1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5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20.svg"/><Relationship Id="rId7" Type="http://schemas.openxmlformats.org/officeDocument/2006/relationships/image" Target="../media/image51.svg"/><Relationship Id="rId12" Type="http://schemas.openxmlformats.org/officeDocument/2006/relationships/image" Target="../media/image14.png"/><Relationship Id="rId17" Type="http://schemas.openxmlformats.org/officeDocument/2006/relationships/image" Target="../media/image55.sv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20.svg"/><Relationship Id="rId7" Type="http://schemas.openxmlformats.org/officeDocument/2006/relationships/image" Target="../media/image51.svg"/><Relationship Id="rId12" Type="http://schemas.openxmlformats.org/officeDocument/2006/relationships/image" Target="../media/image14.png"/><Relationship Id="rId17" Type="http://schemas.openxmlformats.org/officeDocument/2006/relationships/image" Target="../media/image55.sv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4.svg"/><Relationship Id="rId1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60641">
            <a:off x="2665669" y="1714596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4508551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86815" y="3201084"/>
            <a:ext cx="7069036" cy="205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60"/>
              </a:lnSpc>
            </a:pPr>
            <a:r>
              <a:rPr lang="en-US" sz="15616" spc="343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TYT-AYT</a:t>
            </a:r>
          </a:p>
        </p:txBody>
      </p:sp>
      <p:sp>
        <p:nvSpPr>
          <p:cNvPr id="7" name="Freeform 7"/>
          <p:cNvSpPr/>
          <p:nvPr/>
        </p:nvSpPr>
        <p:spPr>
          <a:xfrm rot="-9379677" flipV="1">
            <a:off x="11042309" y="859298"/>
            <a:ext cx="3617028" cy="3833073"/>
          </a:xfrm>
          <a:custGeom>
            <a:avLst/>
            <a:gdLst/>
            <a:ahLst/>
            <a:cxnLst/>
            <a:rect l="l" t="t" r="r" b="b"/>
            <a:pathLst>
              <a:path w="3617028" h="3833073">
                <a:moveTo>
                  <a:pt x="0" y="3833073"/>
                </a:moveTo>
                <a:lnTo>
                  <a:pt x="3617028" y="3833073"/>
                </a:lnTo>
                <a:lnTo>
                  <a:pt x="3617028" y="0"/>
                </a:lnTo>
                <a:lnTo>
                  <a:pt x="0" y="0"/>
                </a:lnTo>
                <a:lnTo>
                  <a:pt x="0" y="383307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99026">
            <a:off x="15284165" y="2839405"/>
            <a:ext cx="1719464" cy="2465181"/>
          </a:xfrm>
          <a:custGeom>
            <a:avLst/>
            <a:gdLst/>
            <a:ahLst/>
            <a:cxnLst/>
            <a:rect l="l" t="t" r="r" b="b"/>
            <a:pathLst>
              <a:path w="1719464" h="2465181">
                <a:moveTo>
                  <a:pt x="0" y="0"/>
                </a:moveTo>
                <a:lnTo>
                  <a:pt x="1719464" y="0"/>
                </a:lnTo>
                <a:lnTo>
                  <a:pt x="1719464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546249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</a:t>
            </a:r>
            <a:r>
              <a:rPr lang="tr-TR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GEOMETRİ</a:t>
            </a:r>
            <a:r>
              <a:rPr lang="en-US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KONU-SORU DAĞILIMI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8" y="952500"/>
            <a:ext cx="9001531" cy="8248944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4724400" y="1257300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70" y="0"/>
                </a:lnTo>
                <a:lnTo>
                  <a:pt x="2273870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24400" y="5229372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70" y="0"/>
                </a:lnTo>
                <a:lnTo>
                  <a:pt x="2273870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43400" y="7283246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69" y="0"/>
                </a:lnTo>
                <a:lnTo>
                  <a:pt x="2273869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3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96809" y="4093873"/>
            <a:ext cx="4868434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7"/>
              </a:lnSpc>
            </a:pPr>
            <a:r>
              <a:rPr lang="en-US" sz="5007" spc="110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MATEMA</a:t>
            </a:r>
            <a:r>
              <a:rPr lang="tr-TR" sz="5007" spc="110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Tİ</a:t>
            </a:r>
            <a:r>
              <a:rPr lang="en-US" sz="5007" spc="110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 </a:t>
            </a:r>
            <a:r>
              <a:rPr lang="en-US" sz="5007" spc="11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DERSINE NASIL ÇALIŞMALI?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294095"/>
            <a:ext cx="4511630" cy="1313056"/>
            <a:chOff x="0" y="0"/>
            <a:chExt cx="1299162" cy="378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9162" cy="378106"/>
            </a:xfrm>
            <a:custGeom>
              <a:avLst/>
              <a:gdLst/>
              <a:ahLst/>
              <a:cxnLst/>
              <a:rect l="l" t="t" r="r" b="b"/>
              <a:pathLst>
                <a:path w="1299162" h="378106">
                  <a:moveTo>
                    <a:pt x="61776" y="0"/>
                  </a:moveTo>
                  <a:lnTo>
                    <a:pt x="1237387" y="0"/>
                  </a:lnTo>
                  <a:cubicBezTo>
                    <a:pt x="1271504" y="0"/>
                    <a:pt x="1299162" y="27658"/>
                    <a:pt x="1299162" y="61776"/>
                  </a:cubicBezTo>
                  <a:lnTo>
                    <a:pt x="1299162" y="316330"/>
                  </a:lnTo>
                  <a:cubicBezTo>
                    <a:pt x="1299162" y="350448"/>
                    <a:pt x="1271504" y="378106"/>
                    <a:pt x="1237387" y="378106"/>
                  </a:cubicBezTo>
                  <a:lnTo>
                    <a:pt x="61776" y="378106"/>
                  </a:lnTo>
                  <a:cubicBezTo>
                    <a:pt x="27658" y="378106"/>
                    <a:pt x="0" y="350448"/>
                    <a:pt x="0" y="316330"/>
                  </a:cubicBezTo>
                  <a:lnTo>
                    <a:pt x="0" y="61776"/>
                  </a:lnTo>
                  <a:cubicBezTo>
                    <a:pt x="0" y="27658"/>
                    <a:pt x="27658" y="0"/>
                    <a:pt x="61776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1299162" cy="349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3231818"/>
            <a:ext cx="4673555" cy="1240614"/>
            <a:chOff x="0" y="0"/>
            <a:chExt cx="1345790" cy="3572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5790" cy="357245"/>
            </a:xfrm>
            <a:custGeom>
              <a:avLst/>
              <a:gdLst/>
              <a:ahLst/>
              <a:cxnLst/>
              <a:rect l="l" t="t" r="r" b="b"/>
              <a:pathLst>
                <a:path w="1345790" h="357245">
                  <a:moveTo>
                    <a:pt x="59635" y="0"/>
                  </a:moveTo>
                  <a:lnTo>
                    <a:pt x="1286155" y="0"/>
                  </a:lnTo>
                  <a:cubicBezTo>
                    <a:pt x="1319090" y="0"/>
                    <a:pt x="1345790" y="26700"/>
                    <a:pt x="1345790" y="59635"/>
                  </a:cubicBezTo>
                  <a:lnTo>
                    <a:pt x="1345790" y="297610"/>
                  </a:lnTo>
                  <a:cubicBezTo>
                    <a:pt x="1345790" y="313426"/>
                    <a:pt x="1339507" y="328595"/>
                    <a:pt x="1328323" y="339779"/>
                  </a:cubicBezTo>
                  <a:cubicBezTo>
                    <a:pt x="1317139" y="350962"/>
                    <a:pt x="1301971" y="357245"/>
                    <a:pt x="1286155" y="357245"/>
                  </a:cubicBezTo>
                  <a:lnTo>
                    <a:pt x="59635" y="357245"/>
                  </a:lnTo>
                  <a:cubicBezTo>
                    <a:pt x="26700" y="357245"/>
                    <a:pt x="0" y="330546"/>
                    <a:pt x="0" y="297610"/>
                  </a:cubicBezTo>
                  <a:lnTo>
                    <a:pt x="0" y="59635"/>
                  </a:lnTo>
                  <a:cubicBezTo>
                    <a:pt x="0" y="26700"/>
                    <a:pt x="26700" y="0"/>
                    <a:pt x="59635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1345790" cy="32867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2236" y="5463032"/>
            <a:ext cx="4404559" cy="1175145"/>
            <a:chOff x="0" y="0"/>
            <a:chExt cx="1268330" cy="3383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8330" cy="338393"/>
            </a:xfrm>
            <a:custGeom>
              <a:avLst/>
              <a:gdLst/>
              <a:ahLst/>
              <a:cxnLst/>
              <a:rect l="l" t="t" r="r" b="b"/>
              <a:pathLst>
                <a:path w="1268330" h="338393">
                  <a:moveTo>
                    <a:pt x="63277" y="0"/>
                  </a:moveTo>
                  <a:lnTo>
                    <a:pt x="1205053" y="0"/>
                  </a:lnTo>
                  <a:cubicBezTo>
                    <a:pt x="1240000" y="0"/>
                    <a:pt x="1268330" y="28330"/>
                    <a:pt x="1268330" y="63277"/>
                  </a:cubicBezTo>
                  <a:lnTo>
                    <a:pt x="1268330" y="275115"/>
                  </a:lnTo>
                  <a:cubicBezTo>
                    <a:pt x="1268330" y="291898"/>
                    <a:pt x="1261663" y="307993"/>
                    <a:pt x="1249797" y="319859"/>
                  </a:cubicBezTo>
                  <a:cubicBezTo>
                    <a:pt x="1237930" y="331726"/>
                    <a:pt x="1221835" y="338393"/>
                    <a:pt x="1205053" y="338393"/>
                  </a:cubicBezTo>
                  <a:lnTo>
                    <a:pt x="63277" y="338393"/>
                  </a:lnTo>
                  <a:cubicBezTo>
                    <a:pt x="46495" y="338393"/>
                    <a:pt x="30400" y="331726"/>
                    <a:pt x="18534" y="319859"/>
                  </a:cubicBezTo>
                  <a:cubicBezTo>
                    <a:pt x="6667" y="307993"/>
                    <a:pt x="0" y="291898"/>
                    <a:pt x="0" y="275115"/>
                  </a:cubicBezTo>
                  <a:lnTo>
                    <a:pt x="0" y="63277"/>
                  </a:lnTo>
                  <a:cubicBezTo>
                    <a:pt x="0" y="46495"/>
                    <a:pt x="6667" y="30400"/>
                    <a:pt x="18534" y="18534"/>
                  </a:cubicBezTo>
                  <a:cubicBezTo>
                    <a:pt x="30400" y="6667"/>
                    <a:pt x="46495" y="0"/>
                    <a:pt x="63277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1268330" cy="30981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15" name="Freeform 15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16" name="Freeform 16"/>
          <p:cNvSpPr/>
          <p:nvPr/>
        </p:nvSpPr>
        <p:spPr>
          <a:xfrm rot="-8767587">
            <a:off x="5920775" y="268007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17" name="Freeform 17"/>
          <p:cNvSpPr/>
          <p:nvPr/>
        </p:nvSpPr>
        <p:spPr>
          <a:xfrm rot="-9412174">
            <a:off x="6068367" y="4100789"/>
            <a:ext cx="1476225" cy="411248"/>
          </a:xfrm>
          <a:custGeom>
            <a:avLst/>
            <a:gdLst/>
            <a:ahLst/>
            <a:cxnLst/>
            <a:rect l="l" t="t" r="r" b="b"/>
            <a:pathLst>
              <a:path w="1476225" h="411248">
                <a:moveTo>
                  <a:pt x="0" y="0"/>
                </a:moveTo>
                <a:lnTo>
                  <a:pt x="1476225" y="0"/>
                </a:lnTo>
                <a:lnTo>
                  <a:pt x="1476225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18" name="Freeform 18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19" name="Freeform 19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363115" y="3355660"/>
            <a:ext cx="4004726" cy="105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0"/>
              </a:lnSpc>
            </a:pP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10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günde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TYT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kamp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gibi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videolar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değil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de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konuyu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özümsettirecek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çözümlerle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destekleyen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öğretmenlerin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tavsiye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ettiği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kanallara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daha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çok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yoğunlaşmalı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okuldaki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dinlediği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dersi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evde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de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dinleyerek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pekiştirmeli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1765" y="5669280"/>
            <a:ext cx="40055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0"/>
              </a:lnSpc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Taşı delen akan suyun gücü değil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devamlılığıdır.Tek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sefere mahsus yaptığınız çalışma işe yaramayacaktır, o yüzden ısrarlı ve düzenli çalışmanız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gerek.Her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gün az bile olsa mutlaka soru çözün.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069857" y="1330316"/>
            <a:ext cx="4673555" cy="1240614"/>
            <a:chOff x="0" y="0"/>
            <a:chExt cx="1345790" cy="35724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45790" cy="357245"/>
            </a:xfrm>
            <a:custGeom>
              <a:avLst/>
              <a:gdLst/>
              <a:ahLst/>
              <a:cxnLst/>
              <a:rect l="l" t="t" r="r" b="b"/>
              <a:pathLst>
                <a:path w="1345790" h="357245">
                  <a:moveTo>
                    <a:pt x="59635" y="0"/>
                  </a:moveTo>
                  <a:lnTo>
                    <a:pt x="1286155" y="0"/>
                  </a:lnTo>
                  <a:cubicBezTo>
                    <a:pt x="1319090" y="0"/>
                    <a:pt x="1345790" y="26700"/>
                    <a:pt x="1345790" y="59635"/>
                  </a:cubicBezTo>
                  <a:lnTo>
                    <a:pt x="1345790" y="297610"/>
                  </a:lnTo>
                  <a:cubicBezTo>
                    <a:pt x="1345790" y="313426"/>
                    <a:pt x="1339507" y="328595"/>
                    <a:pt x="1328323" y="339779"/>
                  </a:cubicBezTo>
                  <a:cubicBezTo>
                    <a:pt x="1317139" y="350962"/>
                    <a:pt x="1301971" y="357245"/>
                    <a:pt x="1286155" y="357245"/>
                  </a:cubicBezTo>
                  <a:lnTo>
                    <a:pt x="59635" y="357245"/>
                  </a:lnTo>
                  <a:cubicBezTo>
                    <a:pt x="26700" y="357245"/>
                    <a:pt x="0" y="330546"/>
                    <a:pt x="0" y="297610"/>
                  </a:cubicBezTo>
                  <a:lnTo>
                    <a:pt x="0" y="59635"/>
                  </a:lnTo>
                  <a:cubicBezTo>
                    <a:pt x="0" y="26700"/>
                    <a:pt x="26700" y="0"/>
                    <a:pt x="59635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28575"/>
              <a:ext cx="1345790" cy="32867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234654" y="1613734"/>
            <a:ext cx="437156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4"/>
              </a:lnSpc>
            </a:pPr>
            <a:r>
              <a:rPr lang="tr-TR" sz="1728" spc="72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Konu anlatımına </a:t>
            </a:r>
            <a:r>
              <a:rPr lang="tr-TR" sz="1728" spc="72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çalışın.Konuyu</a:t>
            </a:r>
            <a:r>
              <a:rPr lang="tr-TR" sz="1728" spc="72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çalışarak </a:t>
            </a:r>
            <a:r>
              <a:rPr lang="tr-TR" sz="1728" spc="72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anlayın.Youtube,EBA</a:t>
            </a:r>
            <a:r>
              <a:rPr lang="tr-TR" sz="1728" spc="72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gibi kanallardan, kaynak kitaplardan ve ders notlarınızdan </a:t>
            </a:r>
            <a:r>
              <a:rPr lang="tr-TR" sz="1728" spc="72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faydalanabilrsiniz</a:t>
            </a:r>
            <a:r>
              <a:rPr lang="tr-TR" sz="1728" spc="72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  <a:endParaRPr lang="en-US" sz="1728" spc="72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3154911" y="3115692"/>
            <a:ext cx="4404559" cy="1175145"/>
            <a:chOff x="0" y="0"/>
            <a:chExt cx="1268330" cy="3383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68330" cy="338393"/>
            </a:xfrm>
            <a:custGeom>
              <a:avLst/>
              <a:gdLst/>
              <a:ahLst/>
              <a:cxnLst/>
              <a:rect l="l" t="t" r="r" b="b"/>
              <a:pathLst>
                <a:path w="1268330" h="338393">
                  <a:moveTo>
                    <a:pt x="63277" y="0"/>
                  </a:moveTo>
                  <a:lnTo>
                    <a:pt x="1205053" y="0"/>
                  </a:lnTo>
                  <a:cubicBezTo>
                    <a:pt x="1240000" y="0"/>
                    <a:pt x="1268330" y="28330"/>
                    <a:pt x="1268330" y="63277"/>
                  </a:cubicBezTo>
                  <a:lnTo>
                    <a:pt x="1268330" y="275115"/>
                  </a:lnTo>
                  <a:cubicBezTo>
                    <a:pt x="1268330" y="291898"/>
                    <a:pt x="1261663" y="307993"/>
                    <a:pt x="1249797" y="319859"/>
                  </a:cubicBezTo>
                  <a:cubicBezTo>
                    <a:pt x="1237930" y="331726"/>
                    <a:pt x="1221835" y="338393"/>
                    <a:pt x="1205053" y="338393"/>
                  </a:cubicBezTo>
                  <a:lnTo>
                    <a:pt x="63277" y="338393"/>
                  </a:lnTo>
                  <a:cubicBezTo>
                    <a:pt x="46495" y="338393"/>
                    <a:pt x="30400" y="331726"/>
                    <a:pt x="18534" y="319859"/>
                  </a:cubicBezTo>
                  <a:cubicBezTo>
                    <a:pt x="6667" y="307993"/>
                    <a:pt x="0" y="291898"/>
                    <a:pt x="0" y="275115"/>
                  </a:cubicBezTo>
                  <a:lnTo>
                    <a:pt x="0" y="63277"/>
                  </a:lnTo>
                  <a:cubicBezTo>
                    <a:pt x="0" y="46495"/>
                    <a:pt x="6667" y="30400"/>
                    <a:pt x="18534" y="18534"/>
                  </a:cubicBezTo>
                  <a:cubicBezTo>
                    <a:pt x="30400" y="6667"/>
                    <a:pt x="46495" y="0"/>
                    <a:pt x="63277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28575"/>
              <a:ext cx="1268330" cy="30981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304687" y="3271449"/>
            <a:ext cx="423149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tr-TR" sz="1680" spc="70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Dört işlem gibi temel becerisi oturmamış bir öğrencinin diğer konuları anlaması çok </a:t>
            </a:r>
            <a:r>
              <a:rPr lang="tr-TR" sz="1680" spc="70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zordur.Bu</a:t>
            </a:r>
            <a:r>
              <a:rPr lang="tr-TR" sz="1680" spc="70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sebeple matematik dersini anlama yolculuğunuza kolay seviye yayınlarla başlayabilirsiniz.</a:t>
            </a:r>
            <a:endParaRPr lang="en-US" sz="1680" spc="70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3154911" y="5129037"/>
            <a:ext cx="4511630" cy="1313056"/>
            <a:chOff x="0" y="0"/>
            <a:chExt cx="1299162" cy="37810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99162" cy="378106"/>
            </a:xfrm>
            <a:custGeom>
              <a:avLst/>
              <a:gdLst/>
              <a:ahLst/>
              <a:cxnLst/>
              <a:rect l="l" t="t" r="r" b="b"/>
              <a:pathLst>
                <a:path w="1299162" h="378106">
                  <a:moveTo>
                    <a:pt x="61776" y="0"/>
                  </a:moveTo>
                  <a:lnTo>
                    <a:pt x="1237387" y="0"/>
                  </a:lnTo>
                  <a:cubicBezTo>
                    <a:pt x="1271504" y="0"/>
                    <a:pt x="1299162" y="27658"/>
                    <a:pt x="1299162" y="61776"/>
                  </a:cubicBezTo>
                  <a:lnTo>
                    <a:pt x="1299162" y="316330"/>
                  </a:lnTo>
                  <a:cubicBezTo>
                    <a:pt x="1299162" y="350448"/>
                    <a:pt x="1271504" y="378106"/>
                    <a:pt x="1237387" y="378106"/>
                  </a:cubicBezTo>
                  <a:lnTo>
                    <a:pt x="61776" y="378106"/>
                  </a:lnTo>
                  <a:cubicBezTo>
                    <a:pt x="27658" y="378106"/>
                    <a:pt x="0" y="350448"/>
                    <a:pt x="0" y="316330"/>
                  </a:cubicBezTo>
                  <a:lnTo>
                    <a:pt x="0" y="61776"/>
                  </a:lnTo>
                  <a:cubicBezTo>
                    <a:pt x="0" y="27658"/>
                    <a:pt x="27658" y="0"/>
                    <a:pt x="61776" y="0"/>
                  </a:cubicBezTo>
                  <a:close/>
                </a:path>
              </a:pathLst>
            </a:custGeom>
            <a:solidFill>
              <a:srgbClr val="CFC7C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28575"/>
              <a:ext cx="1299162" cy="349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96152" y="7371602"/>
            <a:ext cx="4511630" cy="1313056"/>
            <a:chOff x="0" y="0"/>
            <a:chExt cx="1299162" cy="37810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99162" cy="378106"/>
            </a:xfrm>
            <a:custGeom>
              <a:avLst/>
              <a:gdLst/>
              <a:ahLst/>
              <a:cxnLst/>
              <a:rect l="l" t="t" r="r" b="b"/>
              <a:pathLst>
                <a:path w="1299162" h="378106">
                  <a:moveTo>
                    <a:pt x="61776" y="0"/>
                  </a:moveTo>
                  <a:lnTo>
                    <a:pt x="1237387" y="0"/>
                  </a:lnTo>
                  <a:cubicBezTo>
                    <a:pt x="1271504" y="0"/>
                    <a:pt x="1299162" y="27658"/>
                    <a:pt x="1299162" y="61776"/>
                  </a:cubicBezTo>
                  <a:lnTo>
                    <a:pt x="1299162" y="316330"/>
                  </a:lnTo>
                  <a:cubicBezTo>
                    <a:pt x="1299162" y="350448"/>
                    <a:pt x="1271504" y="378106"/>
                    <a:pt x="1237387" y="378106"/>
                  </a:cubicBezTo>
                  <a:lnTo>
                    <a:pt x="61776" y="378106"/>
                  </a:lnTo>
                  <a:cubicBezTo>
                    <a:pt x="27658" y="378106"/>
                    <a:pt x="0" y="350448"/>
                    <a:pt x="0" y="316330"/>
                  </a:cubicBezTo>
                  <a:lnTo>
                    <a:pt x="0" y="61776"/>
                  </a:lnTo>
                  <a:cubicBezTo>
                    <a:pt x="0" y="27658"/>
                    <a:pt x="27658" y="0"/>
                    <a:pt x="61776" y="0"/>
                  </a:cubicBezTo>
                  <a:close/>
                </a:path>
              </a:pathLst>
            </a:custGeom>
            <a:solidFill>
              <a:srgbClr val="CFC7C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28575"/>
              <a:ext cx="1299162" cy="349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63115" y="7733552"/>
            <a:ext cx="412368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57"/>
              </a:lnSpc>
            </a:pP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Sınıf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öğrencilerimiz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YKS ‘de genel ağırlığı 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AYT</a:t>
            </a:r>
            <a:r>
              <a:rPr lang="tr-TR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’</a:t>
            </a:r>
            <a:r>
              <a:rPr lang="tr-TR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nin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oluşturduğunuın</a:t>
            </a:r>
            <a:r>
              <a:rPr lang="tr-TR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bilincinde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olmalı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tüm</a:t>
            </a:r>
            <a:r>
              <a:rPr lang="tr-TR" sz="1769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zamanını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TYT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sınavına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9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harcamamalı</a:t>
            </a:r>
            <a:r>
              <a:rPr lang="en-US" sz="1769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  <a:endParaRPr lang="en-US" sz="1769" spc="74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3154911" y="7280293"/>
            <a:ext cx="4511630" cy="1313056"/>
            <a:chOff x="0" y="0"/>
            <a:chExt cx="1299162" cy="37810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99162" cy="378106"/>
            </a:xfrm>
            <a:custGeom>
              <a:avLst/>
              <a:gdLst/>
              <a:ahLst/>
              <a:cxnLst/>
              <a:rect l="l" t="t" r="r" b="b"/>
              <a:pathLst>
                <a:path w="1299162" h="378106">
                  <a:moveTo>
                    <a:pt x="61776" y="0"/>
                  </a:moveTo>
                  <a:lnTo>
                    <a:pt x="1237387" y="0"/>
                  </a:lnTo>
                  <a:cubicBezTo>
                    <a:pt x="1271504" y="0"/>
                    <a:pt x="1299162" y="27658"/>
                    <a:pt x="1299162" y="61776"/>
                  </a:cubicBezTo>
                  <a:lnTo>
                    <a:pt x="1299162" y="316330"/>
                  </a:lnTo>
                  <a:cubicBezTo>
                    <a:pt x="1299162" y="350448"/>
                    <a:pt x="1271504" y="378106"/>
                    <a:pt x="1237387" y="378106"/>
                  </a:cubicBezTo>
                  <a:lnTo>
                    <a:pt x="61776" y="378106"/>
                  </a:lnTo>
                  <a:cubicBezTo>
                    <a:pt x="27658" y="378106"/>
                    <a:pt x="0" y="350448"/>
                    <a:pt x="0" y="316330"/>
                  </a:cubicBezTo>
                  <a:lnTo>
                    <a:pt x="0" y="61776"/>
                  </a:lnTo>
                  <a:cubicBezTo>
                    <a:pt x="0" y="27658"/>
                    <a:pt x="27658" y="0"/>
                    <a:pt x="61776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28575"/>
              <a:ext cx="1299162" cy="34953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3292509" y="7589758"/>
            <a:ext cx="4450903" cy="71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5"/>
              </a:lnSpc>
            </a:pP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Sınıfa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gelmeden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TYT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sınavını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bitirmeli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son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seneye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geldiğinde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hem TYT hem de AYT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sınavının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beraber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yürütmede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çok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zorlanacağını</a:t>
            </a: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767" spc="74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bilmeli</a:t>
            </a:r>
            <a:endParaRPr lang="en-US" sz="1767" spc="74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2" name="Freeform 42"/>
          <p:cNvSpPr/>
          <p:nvPr/>
        </p:nvSpPr>
        <p:spPr>
          <a:xfrm rot="9847532">
            <a:off x="6075022" y="5479178"/>
            <a:ext cx="1476225" cy="411248"/>
          </a:xfrm>
          <a:custGeom>
            <a:avLst/>
            <a:gdLst/>
            <a:ahLst/>
            <a:cxnLst/>
            <a:rect l="l" t="t" r="r" b="b"/>
            <a:pathLst>
              <a:path w="1476225" h="411248">
                <a:moveTo>
                  <a:pt x="0" y="0"/>
                </a:moveTo>
                <a:lnTo>
                  <a:pt x="1476226" y="0"/>
                </a:lnTo>
                <a:lnTo>
                  <a:pt x="1476226" y="411249"/>
                </a:lnTo>
                <a:lnTo>
                  <a:pt x="0" y="411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43" name="Freeform 43"/>
          <p:cNvSpPr/>
          <p:nvPr/>
        </p:nvSpPr>
        <p:spPr>
          <a:xfrm rot="-1186676">
            <a:off x="11443040" y="4064999"/>
            <a:ext cx="1476225" cy="411248"/>
          </a:xfrm>
          <a:custGeom>
            <a:avLst/>
            <a:gdLst/>
            <a:ahLst/>
            <a:cxnLst/>
            <a:rect l="l" t="t" r="r" b="b"/>
            <a:pathLst>
              <a:path w="1476225" h="411248">
                <a:moveTo>
                  <a:pt x="0" y="0"/>
                </a:moveTo>
                <a:lnTo>
                  <a:pt x="1476225" y="0"/>
                </a:lnTo>
                <a:lnTo>
                  <a:pt x="1476225" y="411248"/>
                </a:lnTo>
                <a:lnTo>
                  <a:pt x="0" y="411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44" name="TextBox 20"/>
          <p:cNvSpPr txBox="1"/>
          <p:nvPr/>
        </p:nvSpPr>
        <p:spPr>
          <a:xfrm>
            <a:off x="1196152" y="1388417"/>
            <a:ext cx="4166785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0"/>
              </a:lnSpc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Farklı kaynakları tarayın, çıkmış soruları mutlaka çözün.</a:t>
            </a:r>
          </a:p>
          <a:p>
            <a:pPr algn="just">
              <a:lnSpc>
                <a:spcPts val="1670"/>
              </a:lnSpc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Derste çözülen soruları tekrar çözmeyi deneyin, kaynak kitapların önce çözümlü sorularını çözmeyi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deneyin.Konuyla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ilgili en az 2 adet soru bankasını anlayarak çözün.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13374722" y="5304301"/>
            <a:ext cx="445090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55"/>
              </a:lnSpc>
            </a:pPr>
            <a:r>
              <a:rPr lang="en-US" sz="1767" spc="74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</a:t>
            </a:r>
            <a:r>
              <a:rPr lang="tr-TR" sz="1767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Anlamadığınız veya yanlış yaptığınız tüm soruları önce siz farklı bir zamanda tekrar çözmeyi </a:t>
            </a:r>
            <a:r>
              <a:rPr lang="tr-TR" sz="1767" spc="74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deneyin.Mutlaka</a:t>
            </a:r>
            <a:r>
              <a:rPr lang="tr-TR" sz="1767" spc="74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birkaçını çözebilirsiniz diğer çözemediklerinizi ise bir bilene sorup öğrenin.</a:t>
            </a:r>
            <a:endParaRPr lang="en-US" sz="1767" spc="74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2976" y="708661"/>
            <a:ext cx="11895385" cy="9578339"/>
          </a:xfrm>
          <a:custGeom>
            <a:avLst/>
            <a:gdLst/>
            <a:ahLst/>
            <a:cxnLst/>
            <a:rect l="l" t="t" r="r" b="b"/>
            <a:pathLst>
              <a:path w="11895385" h="9578339">
                <a:moveTo>
                  <a:pt x="0" y="0"/>
                </a:moveTo>
                <a:lnTo>
                  <a:pt x="11895385" y="0"/>
                </a:lnTo>
                <a:lnTo>
                  <a:pt x="11895385" y="9578339"/>
                </a:lnTo>
                <a:lnTo>
                  <a:pt x="0" y="9578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14988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</a:t>
            </a:r>
            <a:r>
              <a:rPr lang="en-US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TAR</a:t>
            </a:r>
            <a:r>
              <a:rPr lang="tr-TR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İ</a:t>
            </a:r>
            <a:r>
              <a:rPr lang="en-US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 </a:t>
            </a: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2993143" y="1144913"/>
            <a:ext cx="3441244" cy="1595877"/>
          </a:xfrm>
          <a:custGeom>
            <a:avLst/>
            <a:gdLst/>
            <a:ahLst/>
            <a:cxnLst/>
            <a:rect l="l" t="t" r="r" b="b"/>
            <a:pathLst>
              <a:path w="3441244" h="1595877">
                <a:moveTo>
                  <a:pt x="3441243" y="0"/>
                </a:moveTo>
                <a:lnTo>
                  <a:pt x="0" y="0"/>
                </a:lnTo>
                <a:lnTo>
                  <a:pt x="0" y="1595876"/>
                </a:lnTo>
                <a:lnTo>
                  <a:pt x="3441243" y="1595876"/>
                </a:lnTo>
                <a:lnTo>
                  <a:pt x="344124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993143" y="8389205"/>
            <a:ext cx="3042759" cy="1411080"/>
          </a:xfrm>
          <a:custGeom>
            <a:avLst/>
            <a:gdLst/>
            <a:ahLst/>
            <a:cxnLst/>
            <a:rect l="l" t="t" r="r" b="b"/>
            <a:pathLst>
              <a:path w="3042759" h="1411080">
                <a:moveTo>
                  <a:pt x="3042759" y="0"/>
                </a:moveTo>
                <a:lnTo>
                  <a:pt x="0" y="0"/>
                </a:lnTo>
                <a:lnTo>
                  <a:pt x="0" y="1411079"/>
                </a:lnTo>
                <a:lnTo>
                  <a:pt x="3042759" y="1411079"/>
                </a:lnTo>
                <a:lnTo>
                  <a:pt x="30427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2113" y="595570"/>
            <a:ext cx="8388055" cy="9691430"/>
          </a:xfrm>
          <a:custGeom>
            <a:avLst/>
            <a:gdLst/>
            <a:ahLst/>
            <a:cxnLst/>
            <a:rect l="l" t="t" r="r" b="b"/>
            <a:pathLst>
              <a:path w="8388055" h="9691430">
                <a:moveTo>
                  <a:pt x="0" y="0"/>
                </a:moveTo>
                <a:lnTo>
                  <a:pt x="8388055" y="0"/>
                </a:lnTo>
                <a:lnTo>
                  <a:pt x="8388055" y="9691430"/>
                </a:lnTo>
                <a:lnTo>
                  <a:pt x="0" y="9691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87615" y="-55941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TARIH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074902" y="7129844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3"/>
                </a:lnTo>
                <a:lnTo>
                  <a:pt x="2565161" y="1189593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19583" y="3132174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3"/>
                </a:lnTo>
                <a:lnTo>
                  <a:pt x="2565161" y="1189593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4523913" y="1602113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3"/>
                </a:lnTo>
                <a:lnTo>
                  <a:pt x="2565161" y="1189593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183441" y="2753235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99773" y="3423796"/>
            <a:ext cx="4374842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Sınıf EA Öğrencileri TYT-AYT Toplamda 15 Tarih sorusu çözecekleri için özellikle AYT için konu anlatımlı video izlemeli, ders notu tutmalı (YouTube Benim Hocam/ Tonguç Akademi / Kampüs)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12347" y="5651911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SÖZEL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77584" y="1573098"/>
            <a:ext cx="3928891" cy="1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TYT Tarih sorularını yapabilmek için algı seviyelerini yükseltecek kitaplar okumalısınız.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21116" y="3410712"/>
            <a:ext cx="3928891" cy="173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Sınıf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Sayısal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öğrencileri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yalnızca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5 TYT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Tarih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sorusu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çözecekleri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için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deneme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analizi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yapmalı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yanlışı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olan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konuyu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yüzeysel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şekilde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konu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özetinden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çalışmalı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60406" y="6317710"/>
            <a:ext cx="3846068" cy="207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12. Sınıf SÖZ Öğrencileri TYT-AYT Toplamda 26 Tarih sorusu çözecekleri için özellikle AYT için konu anlatımlı video izlemeli, ders notu tutmalı, belirli periyotlarla geçmiş konulardan tarama denemeleri çözmeli.</a:t>
            </a:r>
          </a:p>
        </p:txBody>
      </p:sp>
      <p:sp>
        <p:nvSpPr>
          <p:cNvPr id="16" name="TextBox 16"/>
          <p:cNvSpPr txBox="1"/>
          <p:nvPr/>
        </p:nvSpPr>
        <p:spPr>
          <a:xfrm rot="-724560">
            <a:off x="1691847" y="482404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DERSİNE NASIL ÇALIŞMALI?</a:t>
            </a:r>
          </a:p>
        </p:txBody>
      </p:sp>
      <p:sp>
        <p:nvSpPr>
          <p:cNvPr id="17" name="TextBox 17"/>
          <p:cNvSpPr txBox="1"/>
          <p:nvPr/>
        </p:nvSpPr>
        <p:spPr>
          <a:xfrm rot="-724560">
            <a:off x="2498359" y="3468636"/>
            <a:ext cx="460605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TAR</a:t>
            </a:r>
            <a:r>
              <a:rPr lang="tr-TR" sz="5699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İ</a:t>
            </a:r>
            <a:r>
              <a:rPr lang="en-US" sz="5699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</a:t>
            </a:r>
            <a:endParaRPr lang="en-US" sz="5699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18" name="Freeform 18"/>
          <p:cNvSpPr/>
          <p:nvPr/>
        </p:nvSpPr>
        <p:spPr>
          <a:xfrm rot="435657" flipV="1">
            <a:off x="8343730" y="8756558"/>
            <a:ext cx="2828215" cy="2997145"/>
          </a:xfrm>
          <a:custGeom>
            <a:avLst/>
            <a:gdLst/>
            <a:ahLst/>
            <a:cxnLst/>
            <a:rect l="l" t="t" r="r" b="b"/>
            <a:pathLst>
              <a:path w="2828215" h="2997145">
                <a:moveTo>
                  <a:pt x="0" y="2997144"/>
                </a:moveTo>
                <a:lnTo>
                  <a:pt x="2828214" y="2997144"/>
                </a:lnTo>
                <a:lnTo>
                  <a:pt x="2828214" y="0"/>
                </a:lnTo>
                <a:lnTo>
                  <a:pt x="0" y="0"/>
                </a:lnTo>
                <a:lnTo>
                  <a:pt x="0" y="29971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155879" y="2728089"/>
            <a:ext cx="4194128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SAYISAL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2060" y="877944"/>
            <a:ext cx="9848449" cy="9409056"/>
          </a:xfrm>
          <a:custGeom>
            <a:avLst/>
            <a:gdLst/>
            <a:ahLst/>
            <a:cxnLst/>
            <a:rect l="l" t="t" r="r" b="b"/>
            <a:pathLst>
              <a:path w="9848449" h="9409056">
                <a:moveTo>
                  <a:pt x="0" y="0"/>
                </a:moveTo>
                <a:lnTo>
                  <a:pt x="9848448" y="0"/>
                </a:lnTo>
                <a:lnTo>
                  <a:pt x="9848448" y="9409056"/>
                </a:lnTo>
                <a:lnTo>
                  <a:pt x="0" y="9409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17759" y="226433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COĞRAFYA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490224" y="3676970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4"/>
                </a:lnTo>
                <a:lnTo>
                  <a:pt x="2565161" y="1189594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490224" y="4271767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3"/>
                </a:lnTo>
                <a:lnTo>
                  <a:pt x="2565161" y="1189593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3490224" y="4987675"/>
            <a:ext cx="2565161" cy="1189593"/>
          </a:xfrm>
          <a:custGeom>
            <a:avLst/>
            <a:gdLst/>
            <a:ahLst/>
            <a:cxnLst/>
            <a:rect l="l" t="t" r="r" b="b"/>
            <a:pathLst>
              <a:path w="2565161" h="1189593">
                <a:moveTo>
                  <a:pt x="2565161" y="0"/>
                </a:moveTo>
                <a:lnTo>
                  <a:pt x="0" y="0"/>
                </a:lnTo>
                <a:lnTo>
                  <a:pt x="0" y="1189594"/>
                </a:lnTo>
                <a:lnTo>
                  <a:pt x="2565161" y="1189594"/>
                </a:lnTo>
                <a:lnTo>
                  <a:pt x="25651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62907" y="877944"/>
            <a:ext cx="6927418" cy="9409056"/>
          </a:xfrm>
          <a:custGeom>
            <a:avLst/>
            <a:gdLst/>
            <a:ahLst/>
            <a:cxnLst/>
            <a:rect l="l" t="t" r="r" b="b"/>
            <a:pathLst>
              <a:path w="6927418" h="9409056">
                <a:moveTo>
                  <a:pt x="0" y="0"/>
                </a:moveTo>
                <a:lnTo>
                  <a:pt x="6927418" y="0"/>
                </a:lnTo>
                <a:lnTo>
                  <a:pt x="6927418" y="9409056"/>
                </a:lnTo>
                <a:lnTo>
                  <a:pt x="0" y="9409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17759" y="226433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COĞRAFYA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5533390" y="2932742"/>
            <a:ext cx="1600393" cy="742182"/>
          </a:xfrm>
          <a:custGeom>
            <a:avLst/>
            <a:gdLst/>
            <a:ahLst/>
            <a:cxnLst/>
            <a:rect l="l" t="t" r="r" b="b"/>
            <a:pathLst>
              <a:path w="1600393" h="742182">
                <a:moveTo>
                  <a:pt x="1600393" y="0"/>
                </a:moveTo>
                <a:lnTo>
                  <a:pt x="0" y="0"/>
                </a:lnTo>
                <a:lnTo>
                  <a:pt x="0" y="742182"/>
                </a:lnTo>
                <a:lnTo>
                  <a:pt x="1600393" y="742182"/>
                </a:lnTo>
                <a:lnTo>
                  <a:pt x="16003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5669766" y="6129595"/>
            <a:ext cx="1600393" cy="742182"/>
          </a:xfrm>
          <a:custGeom>
            <a:avLst/>
            <a:gdLst/>
            <a:ahLst/>
            <a:cxnLst/>
            <a:rect l="l" t="t" r="r" b="b"/>
            <a:pathLst>
              <a:path w="1600393" h="742182">
                <a:moveTo>
                  <a:pt x="1600393" y="0"/>
                </a:moveTo>
                <a:lnTo>
                  <a:pt x="0" y="0"/>
                </a:lnTo>
                <a:lnTo>
                  <a:pt x="0" y="742183"/>
                </a:lnTo>
                <a:lnTo>
                  <a:pt x="1600393" y="742183"/>
                </a:lnTo>
                <a:lnTo>
                  <a:pt x="16003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51667" y="4083417"/>
            <a:ext cx="4752720" cy="21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spc="123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COĞRAFYA DERSİNE NASIL ÇALIŞMALI?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329888"/>
            <a:ext cx="3740501" cy="911138"/>
            <a:chOff x="0" y="0"/>
            <a:chExt cx="1077109" cy="2623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26150" y="6685966"/>
            <a:ext cx="3705330" cy="956919"/>
            <a:chOff x="0" y="0"/>
            <a:chExt cx="1066981" cy="2755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553970" y="4320363"/>
            <a:ext cx="3705330" cy="956919"/>
            <a:chOff x="0" y="0"/>
            <a:chExt cx="1066981" cy="2755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12701" y="6685966"/>
            <a:ext cx="3705330" cy="976981"/>
            <a:chOff x="0" y="0"/>
            <a:chExt cx="1066981" cy="2813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56952" y="4543653"/>
            <a:ext cx="361224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  <a:spcBef>
                <a:spcPct val="0"/>
              </a:spcBef>
            </a:pPr>
            <a:r>
              <a:rPr lang="tr-TR" sz="2193" spc="92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ÖNCELİKLENDİRME</a:t>
            </a:r>
            <a:endParaRPr lang="en-US" sz="2193" spc="92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30445" y="2157690"/>
            <a:ext cx="3519411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8"/>
              </a:lnSpc>
              <a:spcBef>
                <a:spcPct val="0"/>
              </a:spcBef>
            </a:pPr>
            <a:r>
              <a:rPr lang="tr-TR" sz="1893" spc="79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DİLSİZ HARİTA</a:t>
            </a:r>
            <a:endParaRPr lang="en-US" sz="1893" spc="79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64038" y="3041425"/>
            <a:ext cx="400550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422" lvl="1" indent="-171711" algn="ctr">
              <a:lnSpc>
                <a:spcPts val="1670"/>
              </a:lnSpc>
              <a:buFont typeface="Arial"/>
              <a:buChar char="•"/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Mutlaka dilsiz harita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kullanın.Çoğaltın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, elinizin altında bulunsun, çalışmalarınızı ve tekrarlarınızı dilsiz haritaları kullanarak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yapın.Özellikle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yüzey şekillerine çalışırken dilsiz haritalar çok faydalı olacaktır.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286284" y="6897225"/>
            <a:ext cx="3585063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  <a:spcBef>
                <a:spcPct val="0"/>
              </a:spcBef>
            </a:pPr>
            <a:r>
              <a:rPr lang="en-US" sz="2393" spc="1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GÖRSEL </a:t>
            </a:r>
            <a:r>
              <a:rPr lang="en-US" sz="2393" spc="100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MATERYALLER</a:t>
            </a:r>
            <a:endParaRPr lang="en-US" sz="2393" spc="100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862467" y="4619912"/>
            <a:ext cx="3088337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"/>
              </a:lnSpc>
              <a:spcBef>
                <a:spcPct val="0"/>
              </a:spcBef>
            </a:pPr>
            <a:r>
              <a:rPr lang="en-US" sz="2493" spc="104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BOL TEKRAR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90807" y="2075775"/>
            <a:ext cx="3839956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8"/>
              </a:lnSpc>
              <a:spcBef>
                <a:spcPct val="0"/>
              </a:spcBef>
            </a:pPr>
            <a:r>
              <a:rPr lang="tr-TR" sz="2493" spc="104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TEST ÇÖZME PRATİĞİ</a:t>
            </a:r>
            <a:endParaRPr lang="en-US" sz="2493" spc="104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221198" y="6946872"/>
            <a:ext cx="308833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en-US" sz="2293" spc="96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YANLIŞLARINI</a:t>
            </a:r>
            <a:r>
              <a:rPr lang="tr-TR" sz="2293" spc="96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ÖĞREN</a:t>
            </a:r>
            <a:endParaRPr lang="en-US" sz="2293" spc="96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30" name="Freeform 30"/>
          <p:cNvSpPr/>
          <p:nvPr/>
        </p:nvSpPr>
        <p:spPr>
          <a:xfrm rot="204962">
            <a:off x="11333721" y="447954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1" name="Freeform 31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2" name="Freeform 32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3" name="Freeform 33"/>
          <p:cNvSpPr/>
          <p:nvPr/>
        </p:nvSpPr>
        <p:spPr>
          <a:xfrm rot="-10366412">
            <a:off x="4870860" y="4744070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4" name="Freeform 34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5" name="Freeform 35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028700" y="5374377"/>
            <a:ext cx="40055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422" lvl="1" indent="-171711" algn="l">
              <a:lnSpc>
                <a:spcPts val="1670"/>
              </a:lnSpc>
              <a:buFont typeface="Arial"/>
              <a:buChar char="•"/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Sıkça çıkan ve zor bulduğunuz konulara öncelik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verin.Bu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sınava hazırlık sürecinde zamanınızı en iyi şekilde değerlendirmenizi sağlar.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43892" y="7804810"/>
            <a:ext cx="4005500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711" lvl="1" algn="l">
              <a:lnSpc>
                <a:spcPts val="1670"/>
              </a:lnSpc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Harita ve şekilleri cep telefonuna ekran görüntüsü alıp ara ara göz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gezdirebilirsin.Böylece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görsel olan birçok bilginin aklında kalmasını kolaylaştırabilirsin.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612532" y="2921392"/>
            <a:ext cx="4005500" cy="109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422" lvl="1" indent="-171711" algn="ctr">
              <a:lnSpc>
                <a:spcPts val="1670"/>
              </a:lnSpc>
              <a:buFont typeface="Arial"/>
              <a:buChar char="•"/>
            </a:pP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Yeni öğrenilen konuları pekiştirmek için test çözümü hayati bir öneme 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sahiptir.Farklı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soru tipleriyle çalışmak, sınav anında karşılaşabileceğiniz durumlara hazırlıklı olmanızı sağlar. 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3553970" y="5374377"/>
            <a:ext cx="40055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422" lvl="1" indent="-171711" algn="ctr">
              <a:lnSpc>
                <a:spcPts val="1670"/>
              </a:lnSpc>
              <a:buFont typeface="Arial"/>
              <a:buChar char="•"/>
            </a:pP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Coğrafya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detay ve kavram zengini bir ders olduğu için </a:t>
            </a:r>
            <a:r>
              <a:rPr lang="en-US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sık</a:t>
            </a:r>
            <a:r>
              <a:rPr lang="en-US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tekrar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yapmalısı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nız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945303" y="7804810"/>
            <a:ext cx="40055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422" lvl="1" indent="-171711" algn="l">
              <a:lnSpc>
                <a:spcPts val="1670"/>
              </a:lnSpc>
              <a:buFont typeface="Arial"/>
              <a:buChar char="•"/>
            </a:pP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Yanlış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yaptığınız</a:t>
            </a:r>
            <a:r>
              <a:rPr lang="en-US" sz="1590" spc="66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sorula</a:t>
            </a:r>
            <a:r>
              <a:rPr lang="tr-TR" sz="1590" spc="66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rı</a:t>
            </a:r>
            <a:r>
              <a:rPr lang="tr-TR" sz="1590" spc="66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ve neden yanlış yaptığınızı zaman kaybetmeden öğrenin.</a:t>
            </a:r>
            <a:endParaRPr lang="en-US" sz="1590" spc="66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70945" y="2096786"/>
            <a:ext cx="10540443" cy="7009654"/>
          </a:xfrm>
          <a:custGeom>
            <a:avLst/>
            <a:gdLst/>
            <a:ahLst/>
            <a:cxnLst/>
            <a:rect l="l" t="t" r="r" b="b"/>
            <a:pathLst>
              <a:path w="10540443" h="7009654">
                <a:moveTo>
                  <a:pt x="0" y="0"/>
                </a:moveTo>
                <a:lnTo>
                  <a:pt x="10540443" y="0"/>
                </a:lnTo>
                <a:lnTo>
                  <a:pt x="10540443" y="7009654"/>
                </a:lnTo>
                <a:lnTo>
                  <a:pt x="0" y="7009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3327" y="1085850"/>
            <a:ext cx="15155183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DİN KÜLTÜRÜ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910697" y="2636528"/>
            <a:ext cx="1691924" cy="784630"/>
          </a:xfrm>
          <a:custGeom>
            <a:avLst/>
            <a:gdLst/>
            <a:ahLst/>
            <a:cxnLst/>
            <a:rect l="l" t="t" r="r" b="b"/>
            <a:pathLst>
              <a:path w="1691924" h="784630">
                <a:moveTo>
                  <a:pt x="1691923" y="0"/>
                </a:moveTo>
                <a:lnTo>
                  <a:pt x="0" y="0"/>
                </a:lnTo>
                <a:lnTo>
                  <a:pt x="0" y="784630"/>
                </a:lnTo>
                <a:lnTo>
                  <a:pt x="1691923" y="784630"/>
                </a:lnTo>
                <a:lnTo>
                  <a:pt x="16919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470230" y="7463286"/>
            <a:ext cx="2288979" cy="1061514"/>
          </a:xfrm>
          <a:custGeom>
            <a:avLst/>
            <a:gdLst/>
            <a:ahLst/>
            <a:cxnLst/>
            <a:rect l="l" t="t" r="r" b="b"/>
            <a:pathLst>
              <a:path w="2288979" h="1061514">
                <a:moveTo>
                  <a:pt x="2288979" y="0"/>
                </a:moveTo>
                <a:lnTo>
                  <a:pt x="0" y="0"/>
                </a:lnTo>
                <a:lnTo>
                  <a:pt x="0" y="1061514"/>
                </a:lnTo>
                <a:lnTo>
                  <a:pt x="2288979" y="1061514"/>
                </a:lnTo>
                <a:lnTo>
                  <a:pt x="228897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3497" y="2082283"/>
            <a:ext cx="11227661" cy="7454279"/>
          </a:xfrm>
          <a:custGeom>
            <a:avLst/>
            <a:gdLst/>
            <a:ahLst/>
            <a:cxnLst/>
            <a:rect l="l" t="t" r="r" b="b"/>
            <a:pathLst>
              <a:path w="11227661" h="7454279">
                <a:moveTo>
                  <a:pt x="0" y="0"/>
                </a:moveTo>
                <a:lnTo>
                  <a:pt x="11227661" y="0"/>
                </a:lnTo>
                <a:lnTo>
                  <a:pt x="11227661" y="7454279"/>
                </a:lnTo>
                <a:lnTo>
                  <a:pt x="0" y="74542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3327" y="1085850"/>
            <a:ext cx="15155183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DİN KÜLTÜRÜ VE AHLAK BİLGİSİ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222044" y="4078347"/>
            <a:ext cx="3040838" cy="1410189"/>
          </a:xfrm>
          <a:custGeom>
            <a:avLst/>
            <a:gdLst/>
            <a:ahLst/>
            <a:cxnLst/>
            <a:rect l="l" t="t" r="r" b="b"/>
            <a:pathLst>
              <a:path w="3040838" h="1410189">
                <a:moveTo>
                  <a:pt x="3040838" y="0"/>
                </a:moveTo>
                <a:lnTo>
                  <a:pt x="0" y="0"/>
                </a:lnTo>
                <a:lnTo>
                  <a:pt x="0" y="1410189"/>
                </a:lnTo>
                <a:lnTo>
                  <a:pt x="3040838" y="1410189"/>
                </a:lnTo>
                <a:lnTo>
                  <a:pt x="304083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454561" y="5993553"/>
            <a:ext cx="1918201" cy="889566"/>
          </a:xfrm>
          <a:custGeom>
            <a:avLst/>
            <a:gdLst/>
            <a:ahLst/>
            <a:cxnLst/>
            <a:rect l="l" t="t" r="r" b="b"/>
            <a:pathLst>
              <a:path w="1918201" h="889566">
                <a:moveTo>
                  <a:pt x="1918201" y="0"/>
                </a:moveTo>
                <a:lnTo>
                  <a:pt x="0" y="0"/>
                </a:lnTo>
                <a:lnTo>
                  <a:pt x="0" y="889566"/>
                </a:lnTo>
                <a:lnTo>
                  <a:pt x="1918201" y="889566"/>
                </a:lnTo>
                <a:lnTo>
                  <a:pt x="19182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73150" y="-219386"/>
            <a:ext cx="8127612" cy="10252722"/>
          </a:xfrm>
          <a:custGeom>
            <a:avLst/>
            <a:gdLst/>
            <a:ahLst/>
            <a:cxnLst/>
            <a:rect l="l" t="t" r="r" b="b"/>
            <a:pathLst>
              <a:path w="8127612" h="10252722">
                <a:moveTo>
                  <a:pt x="0" y="0"/>
                </a:moveTo>
                <a:lnTo>
                  <a:pt x="8127612" y="0"/>
                </a:lnTo>
                <a:lnTo>
                  <a:pt x="8127612" y="10252722"/>
                </a:lnTo>
                <a:lnTo>
                  <a:pt x="0" y="10252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8804" y="112164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810814">
            <a:off x="1588844" y="1584148"/>
            <a:ext cx="3535128" cy="10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3255" y="1228190"/>
            <a:ext cx="9589473" cy="738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TÜRKÇE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MATEMATİK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TARİH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COĞRAFYA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DİN KÜLTÜRÜ VE AHLAK BİLGİSİ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FELSEFE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FİZİK 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KİMYA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BİYOLOJİ</a:t>
            </a:r>
          </a:p>
        </p:txBody>
      </p:sp>
      <p:sp>
        <p:nvSpPr>
          <p:cNvPr id="6" name="Freeform 6"/>
          <p:cNvSpPr/>
          <p:nvPr/>
        </p:nvSpPr>
        <p:spPr>
          <a:xfrm rot="787682" flipV="1">
            <a:off x="887416" y="5249598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1"/>
                </a:moveTo>
                <a:lnTo>
                  <a:pt x="3435988" y="3641221"/>
                </a:lnTo>
                <a:lnTo>
                  <a:pt x="3435988" y="0"/>
                </a:lnTo>
                <a:lnTo>
                  <a:pt x="0" y="0"/>
                </a:lnTo>
                <a:lnTo>
                  <a:pt x="0" y="364122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648373" y="-35034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138" y="1690761"/>
            <a:ext cx="4120856" cy="3966360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3387403" y="817636"/>
            <a:ext cx="11513195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DİN KÜLTÜRÜ DERSİNE NASIL ÇALIŞMALI?</a:t>
            </a:r>
          </a:p>
        </p:txBody>
      </p:sp>
      <p:sp>
        <p:nvSpPr>
          <p:cNvPr id="5" name="Freeform 5"/>
          <p:cNvSpPr/>
          <p:nvPr/>
        </p:nvSpPr>
        <p:spPr>
          <a:xfrm>
            <a:off x="8360504" y="29144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307052" y="-1026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6" y="0"/>
                </a:lnTo>
                <a:lnTo>
                  <a:pt x="1443296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0927" y="178074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351569" y="5657121"/>
            <a:ext cx="4120856" cy="3966360"/>
            <a:chOff x="30480" y="591820"/>
            <a:chExt cx="12736830" cy="122593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Freeform 11"/>
          <p:cNvSpPr/>
          <p:nvPr/>
        </p:nvSpPr>
        <p:spPr>
          <a:xfrm rot="240727">
            <a:off x="1687458" y="-276204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512502" y="5815368"/>
            <a:ext cx="4120856" cy="3966360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8366783" y="1934731"/>
            <a:ext cx="4120856" cy="3966360"/>
            <a:chOff x="30480" y="591820"/>
            <a:chExt cx="12736830" cy="122593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8288600" y="1969689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87403" y="6171697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16638" y="577726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10349" y="6901749"/>
            <a:ext cx="2783573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</a:t>
            </a:r>
            <a:r>
              <a:rPr lang="en-US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emel</a:t>
            </a:r>
            <a:r>
              <a:rPr lang="en-US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kavramlar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üzerinde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iyice </a:t>
            </a:r>
            <a:r>
              <a:rPr lang="en-US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durulmalıdır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. 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Sorular okuduğunu anlamaya yönelik olduğu için kavramlar bilinirse sorunun çözümü de kolay olur.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33374" y="3203892"/>
            <a:ext cx="2783573" cy="55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Çıkmış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soruların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tamamı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mutlaka </a:t>
            </a:r>
            <a:r>
              <a:rPr lang="en-US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çözülmelidir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16947" y="7610535"/>
            <a:ext cx="2783573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Din Kültürü soruları kolay diye sona </a:t>
            </a:r>
            <a:r>
              <a:rPr lang="tr-TR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bırakılmamalı.Diğer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sözel derslerle aynı soru sayısına sahip.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017453" y="3269945"/>
            <a:ext cx="278357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en-US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Sınav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esnasında zaman yönetimi iyi yapılıp Din Kültürü soruları için gerekli vakit ayrılmalıdır.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3" name="Freeform 23"/>
          <p:cNvSpPr/>
          <p:nvPr/>
        </p:nvSpPr>
        <p:spPr>
          <a:xfrm rot="8210203">
            <a:off x="3686273" y="5119338"/>
            <a:ext cx="902158" cy="1476747"/>
          </a:xfrm>
          <a:custGeom>
            <a:avLst/>
            <a:gdLst/>
            <a:ahLst/>
            <a:cxnLst/>
            <a:rect l="l" t="t" r="r" b="b"/>
            <a:pathLst>
              <a:path w="902158" h="1476747">
                <a:moveTo>
                  <a:pt x="0" y="0"/>
                </a:moveTo>
                <a:lnTo>
                  <a:pt x="902158" y="0"/>
                </a:lnTo>
                <a:lnTo>
                  <a:pt x="902158" y="1476747"/>
                </a:lnTo>
                <a:lnTo>
                  <a:pt x="0" y="1476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006340">
            <a:off x="7192559" y="5242257"/>
            <a:ext cx="902158" cy="1476747"/>
          </a:xfrm>
          <a:custGeom>
            <a:avLst/>
            <a:gdLst/>
            <a:ahLst/>
            <a:cxnLst/>
            <a:rect l="l" t="t" r="r" b="b"/>
            <a:pathLst>
              <a:path w="902158" h="1476747">
                <a:moveTo>
                  <a:pt x="0" y="0"/>
                </a:moveTo>
                <a:lnTo>
                  <a:pt x="902158" y="0"/>
                </a:lnTo>
                <a:lnTo>
                  <a:pt x="902158" y="1476747"/>
                </a:lnTo>
                <a:lnTo>
                  <a:pt x="0" y="1476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6876910">
            <a:off x="12351198" y="4806474"/>
            <a:ext cx="1039336" cy="1701294"/>
          </a:xfrm>
          <a:custGeom>
            <a:avLst/>
            <a:gdLst/>
            <a:ahLst/>
            <a:cxnLst/>
            <a:rect l="l" t="t" r="r" b="b"/>
            <a:pathLst>
              <a:path w="1039336" h="1701294">
                <a:moveTo>
                  <a:pt x="0" y="0"/>
                </a:moveTo>
                <a:lnTo>
                  <a:pt x="1039335" y="0"/>
                </a:lnTo>
                <a:lnTo>
                  <a:pt x="1039335" y="1701294"/>
                </a:lnTo>
                <a:lnTo>
                  <a:pt x="0" y="1701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7304" y="1615874"/>
            <a:ext cx="15072582" cy="7055251"/>
          </a:xfrm>
          <a:custGeom>
            <a:avLst/>
            <a:gdLst/>
            <a:ahLst/>
            <a:cxnLst/>
            <a:rect l="l" t="t" r="r" b="b"/>
            <a:pathLst>
              <a:path w="15072582" h="7055251">
                <a:moveTo>
                  <a:pt x="0" y="0"/>
                </a:moveTo>
                <a:lnTo>
                  <a:pt x="15072582" y="0"/>
                </a:lnTo>
                <a:lnTo>
                  <a:pt x="15072582" y="7055252"/>
                </a:lnTo>
                <a:lnTo>
                  <a:pt x="0" y="7055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44808" y="588936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FELSEFE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362616" y="2776300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69"/>
                </a:lnTo>
                <a:lnTo>
                  <a:pt x="2057723" y="954269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08375" y="871908"/>
            <a:ext cx="8916473" cy="9415092"/>
          </a:xfrm>
          <a:custGeom>
            <a:avLst/>
            <a:gdLst/>
            <a:ahLst/>
            <a:cxnLst/>
            <a:rect l="l" t="t" r="r" b="b"/>
            <a:pathLst>
              <a:path w="8916473" h="9415092">
                <a:moveTo>
                  <a:pt x="0" y="0"/>
                </a:moveTo>
                <a:lnTo>
                  <a:pt x="8916474" y="0"/>
                </a:lnTo>
                <a:lnTo>
                  <a:pt x="8916474" y="9415092"/>
                </a:lnTo>
                <a:lnTo>
                  <a:pt x="0" y="9415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80715" y="22039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FELSEFE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399234" y="3963605"/>
            <a:ext cx="1691924" cy="784630"/>
          </a:xfrm>
          <a:custGeom>
            <a:avLst/>
            <a:gdLst/>
            <a:ahLst/>
            <a:cxnLst/>
            <a:rect l="l" t="t" r="r" b="b"/>
            <a:pathLst>
              <a:path w="1691924" h="784630">
                <a:moveTo>
                  <a:pt x="1691924" y="0"/>
                </a:moveTo>
                <a:lnTo>
                  <a:pt x="0" y="0"/>
                </a:lnTo>
                <a:lnTo>
                  <a:pt x="0" y="784629"/>
                </a:lnTo>
                <a:lnTo>
                  <a:pt x="1691924" y="784629"/>
                </a:lnTo>
                <a:lnTo>
                  <a:pt x="16919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399234" y="4358870"/>
            <a:ext cx="1691924" cy="784630"/>
          </a:xfrm>
          <a:custGeom>
            <a:avLst/>
            <a:gdLst/>
            <a:ahLst/>
            <a:cxnLst/>
            <a:rect l="l" t="t" r="r" b="b"/>
            <a:pathLst>
              <a:path w="1691924" h="784630">
                <a:moveTo>
                  <a:pt x="1691924" y="0"/>
                </a:moveTo>
                <a:lnTo>
                  <a:pt x="0" y="0"/>
                </a:lnTo>
                <a:lnTo>
                  <a:pt x="0" y="784630"/>
                </a:lnTo>
                <a:lnTo>
                  <a:pt x="1691924" y="784630"/>
                </a:lnTo>
                <a:lnTo>
                  <a:pt x="16919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571523" y="2148182"/>
            <a:ext cx="866912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l">
              <a:lnSpc>
                <a:spcPts val="2735"/>
              </a:lnSpc>
              <a:buFont typeface="Arial"/>
              <a:buChar char="•"/>
            </a:pP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Felsefe sorularını çözdüğünüzde göreceksiniz ki cevabı içinde olan sorular </a:t>
            </a:r>
            <a:r>
              <a:rPr lang="tr-TR" sz="2399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ağırlıktadır.Israrlı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ve dikkatlice okuma yapın.</a:t>
            </a:r>
            <a:endParaRPr lang="en-US" sz="23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71523" y="3261620"/>
            <a:ext cx="8669123" cy="70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just">
              <a:lnSpc>
                <a:spcPts val="2735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Konu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tekrarı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çıkmış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soruların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çözümü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ve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az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bir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kaynaktan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çözümü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yapılmalıdır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 rot="-724560">
            <a:off x="1691847" y="482404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DERSİNE NASIL ÇALIŞMALI?</a:t>
            </a:r>
          </a:p>
        </p:txBody>
      </p:sp>
      <p:sp>
        <p:nvSpPr>
          <p:cNvPr id="13" name="TextBox 13"/>
          <p:cNvSpPr txBox="1"/>
          <p:nvPr/>
        </p:nvSpPr>
        <p:spPr>
          <a:xfrm rot="-724560">
            <a:off x="2102871" y="3620831"/>
            <a:ext cx="4606058" cy="97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FELSEFE</a:t>
            </a:r>
          </a:p>
        </p:txBody>
      </p:sp>
      <p:sp>
        <p:nvSpPr>
          <p:cNvPr id="14" name="Freeform 14"/>
          <p:cNvSpPr/>
          <p:nvPr/>
        </p:nvSpPr>
        <p:spPr>
          <a:xfrm rot="435657" flipV="1">
            <a:off x="8343730" y="8756558"/>
            <a:ext cx="2828215" cy="2997145"/>
          </a:xfrm>
          <a:custGeom>
            <a:avLst/>
            <a:gdLst/>
            <a:ahLst/>
            <a:cxnLst/>
            <a:rect l="l" t="t" r="r" b="b"/>
            <a:pathLst>
              <a:path w="2828215" h="2997145">
                <a:moveTo>
                  <a:pt x="0" y="2997144"/>
                </a:moveTo>
                <a:lnTo>
                  <a:pt x="2828214" y="2997144"/>
                </a:lnTo>
                <a:lnTo>
                  <a:pt x="2828214" y="0"/>
                </a:lnTo>
                <a:lnTo>
                  <a:pt x="0" y="0"/>
                </a:lnTo>
                <a:lnTo>
                  <a:pt x="0" y="299714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1998" y="4439412"/>
            <a:ext cx="866912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just">
              <a:lnSpc>
                <a:spcPts val="2735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Genel</a:t>
            </a: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Felsefe soruları ağırlıklı olarak paragraf çözme üzerinedir ancak paragraf çözme becerisine sahip olmak tüm felsefe </a:t>
            </a:r>
            <a:r>
              <a:rPr lang="tr-TR" sz="2399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sorularılarının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üstesinden geleceğiniz anlamına </a:t>
            </a:r>
            <a:r>
              <a:rPr lang="tr-TR" sz="2399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gelmez.Bu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yüzden felsefe terminolojisine tam anlamıyla hakim olmanız gerekir.</a:t>
            </a:r>
            <a:endParaRPr lang="en-US" sz="23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571523" y="6152880"/>
            <a:ext cx="866912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just">
              <a:lnSpc>
                <a:spcPts val="2735"/>
              </a:lnSpc>
              <a:buFont typeface="Arial"/>
              <a:buChar char="•"/>
            </a:pP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Felsefi disiplinleri, </a:t>
            </a:r>
            <a:r>
              <a:rPr lang="tr-TR" sz="2399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düşünürlerininin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görüşleri ile birlikte </a:t>
            </a:r>
            <a:r>
              <a:rPr lang="tr-TR" sz="2399" dirty="0" err="1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çalışın.Felsefe</a:t>
            </a:r>
            <a:r>
              <a:rPr lang="tr-TR" sz="2399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terimlerinden bilmediklerinizi mutlaka sorun, öğrenin, not alın.</a:t>
            </a:r>
            <a:endParaRPr lang="en-US" sz="23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71523" y="7419213"/>
            <a:ext cx="8669123" cy="361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5" lvl="1" indent="-259078" algn="just">
              <a:lnSpc>
                <a:spcPts val="2735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Deneme sonrası sınav analizi iyi yapılmalıdır.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60409" y="823838"/>
            <a:ext cx="9702131" cy="9463162"/>
          </a:xfrm>
          <a:custGeom>
            <a:avLst/>
            <a:gdLst/>
            <a:ahLst/>
            <a:cxnLst/>
            <a:rect l="l" t="t" r="r" b="b"/>
            <a:pathLst>
              <a:path w="9702131" h="9463162">
                <a:moveTo>
                  <a:pt x="0" y="0"/>
                </a:moveTo>
                <a:lnTo>
                  <a:pt x="9702130" y="0"/>
                </a:lnTo>
                <a:lnTo>
                  <a:pt x="9702130" y="9463162"/>
                </a:lnTo>
                <a:lnTo>
                  <a:pt x="0" y="946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FİZİK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549771" y="8835448"/>
            <a:ext cx="1823621" cy="845704"/>
          </a:xfrm>
          <a:custGeom>
            <a:avLst/>
            <a:gdLst/>
            <a:ahLst/>
            <a:cxnLst/>
            <a:rect l="l" t="t" r="r" b="b"/>
            <a:pathLst>
              <a:path w="1823621" h="845704">
                <a:moveTo>
                  <a:pt x="1823621" y="0"/>
                </a:moveTo>
                <a:lnTo>
                  <a:pt x="0" y="0"/>
                </a:lnTo>
                <a:lnTo>
                  <a:pt x="0" y="845704"/>
                </a:lnTo>
                <a:lnTo>
                  <a:pt x="1823621" y="845704"/>
                </a:lnTo>
                <a:lnTo>
                  <a:pt x="18236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123771" y="3342322"/>
            <a:ext cx="2249621" cy="1043262"/>
          </a:xfrm>
          <a:custGeom>
            <a:avLst/>
            <a:gdLst/>
            <a:ahLst/>
            <a:cxnLst/>
            <a:rect l="l" t="t" r="r" b="b"/>
            <a:pathLst>
              <a:path w="2249621" h="1043262">
                <a:moveTo>
                  <a:pt x="2249621" y="0"/>
                </a:moveTo>
                <a:lnTo>
                  <a:pt x="0" y="0"/>
                </a:lnTo>
                <a:lnTo>
                  <a:pt x="0" y="1043261"/>
                </a:lnTo>
                <a:lnTo>
                  <a:pt x="2249621" y="1043261"/>
                </a:lnTo>
                <a:lnTo>
                  <a:pt x="22496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3522132" y="4642614"/>
            <a:ext cx="2851259" cy="1322272"/>
          </a:xfrm>
          <a:custGeom>
            <a:avLst/>
            <a:gdLst/>
            <a:ahLst/>
            <a:cxnLst/>
            <a:rect l="l" t="t" r="r" b="b"/>
            <a:pathLst>
              <a:path w="2851259" h="1322272">
                <a:moveTo>
                  <a:pt x="2851260" y="0"/>
                </a:moveTo>
                <a:lnTo>
                  <a:pt x="0" y="0"/>
                </a:lnTo>
                <a:lnTo>
                  <a:pt x="0" y="1322272"/>
                </a:lnTo>
                <a:lnTo>
                  <a:pt x="2851260" y="1322272"/>
                </a:lnTo>
                <a:lnTo>
                  <a:pt x="28512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4892" y="823838"/>
            <a:ext cx="8909079" cy="9463162"/>
          </a:xfrm>
          <a:custGeom>
            <a:avLst/>
            <a:gdLst/>
            <a:ahLst/>
            <a:cxnLst/>
            <a:rect l="l" t="t" r="r" b="b"/>
            <a:pathLst>
              <a:path w="8909079" h="9463162">
                <a:moveTo>
                  <a:pt x="0" y="0"/>
                </a:moveTo>
                <a:lnTo>
                  <a:pt x="8909079" y="0"/>
                </a:lnTo>
                <a:lnTo>
                  <a:pt x="8909079" y="9463162"/>
                </a:lnTo>
                <a:lnTo>
                  <a:pt x="0" y="946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FİZİK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5494807" y="5586942"/>
            <a:ext cx="2242170" cy="1039806"/>
          </a:xfrm>
          <a:custGeom>
            <a:avLst/>
            <a:gdLst/>
            <a:ahLst/>
            <a:cxnLst/>
            <a:rect l="l" t="t" r="r" b="b"/>
            <a:pathLst>
              <a:path w="2242170" h="1039806">
                <a:moveTo>
                  <a:pt x="2242170" y="0"/>
                </a:moveTo>
                <a:lnTo>
                  <a:pt x="0" y="0"/>
                </a:lnTo>
                <a:lnTo>
                  <a:pt x="0" y="1039806"/>
                </a:lnTo>
                <a:lnTo>
                  <a:pt x="2242170" y="1039806"/>
                </a:lnTo>
                <a:lnTo>
                  <a:pt x="22421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902495" y="6106845"/>
            <a:ext cx="2242170" cy="1039806"/>
          </a:xfrm>
          <a:custGeom>
            <a:avLst/>
            <a:gdLst/>
            <a:ahLst/>
            <a:cxnLst/>
            <a:rect l="l" t="t" r="r" b="b"/>
            <a:pathLst>
              <a:path w="2242170" h="1039806">
                <a:moveTo>
                  <a:pt x="2242170" y="0"/>
                </a:moveTo>
                <a:lnTo>
                  <a:pt x="0" y="0"/>
                </a:lnTo>
                <a:lnTo>
                  <a:pt x="0" y="1039806"/>
                </a:lnTo>
                <a:lnTo>
                  <a:pt x="2242170" y="1039806"/>
                </a:lnTo>
                <a:lnTo>
                  <a:pt x="22421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138" y="1690761"/>
            <a:ext cx="4120856" cy="3966360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3387403" y="817636"/>
            <a:ext cx="11513195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FİZİK DERSİNE NASIL ÇALIŞMALI?</a:t>
            </a:r>
          </a:p>
        </p:txBody>
      </p:sp>
      <p:sp>
        <p:nvSpPr>
          <p:cNvPr id="5" name="Freeform 5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363368" y="-145939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6" y="0"/>
                </a:lnTo>
                <a:lnTo>
                  <a:pt x="1443296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0927" y="178074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204428" y="6145060"/>
            <a:ext cx="4120856" cy="3966360"/>
            <a:chOff x="30480" y="591820"/>
            <a:chExt cx="12736830" cy="122593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1" name="Freeform 11"/>
          <p:cNvSpPr/>
          <p:nvPr/>
        </p:nvSpPr>
        <p:spPr>
          <a:xfrm rot="240727">
            <a:off x="1687458" y="-276204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234665" y="5657121"/>
            <a:ext cx="4120856" cy="3966360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7083572" y="2178700"/>
            <a:ext cx="4120856" cy="3966360"/>
            <a:chOff x="30480" y="591820"/>
            <a:chExt cx="12736830" cy="122593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3264856" y="1934731"/>
            <a:ext cx="4120856" cy="3966360"/>
            <a:chOff x="30480" y="591820"/>
            <a:chExt cx="12736830" cy="122593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A4B9FB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13933497" y="3039059"/>
            <a:ext cx="2783573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izikte başarı matematikten </a:t>
            </a:r>
            <a:r>
              <a:rPr lang="tr-TR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geçer.O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yüzden matematikteki eksiklerin ivedilikle kapatılması gerekir.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902891" y="205487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264856" y="205487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40910" y="5895246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076841" y="6021235"/>
            <a:ext cx="4042662" cy="102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9"/>
              </a:lnSpc>
              <a:spcBef>
                <a:spcPct val="0"/>
              </a:spcBef>
            </a:pPr>
            <a:r>
              <a:rPr lang="en-US" sz="59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3918" y="3073029"/>
            <a:ext cx="2783573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Dersi aktif dinleyerek bile konunun %60’ını </a:t>
            </a:r>
            <a:r>
              <a:rPr lang="tr-TR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öğrenebilirsiniz.Dersi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dikkatli dinleyip düzenli not tutun.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706385" y="7548792"/>
            <a:ext cx="278357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Çözemediğin soruları işaretle, çözümünü öğrendikten sonra bu soruları yeniden çözmeyi dene.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47632" y="3557194"/>
            <a:ext cx="2783573" cy="8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Sık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kullanılan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formülleri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ezberlemeden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soru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çözümüne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</a:t>
            </a:r>
            <a:r>
              <a:rPr lang="en-US" sz="1588" i="1" spc="57" dirty="0" err="1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başlama</a:t>
            </a:r>
            <a:r>
              <a:rPr lang="en-US" sz="1588" i="1" spc="5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09209" y="6845559"/>
            <a:ext cx="2783573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  <a:spcBef>
                <a:spcPct val="0"/>
              </a:spcBef>
            </a:pP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Hiç temelin yoksa kolay yayınlardan </a:t>
            </a:r>
            <a:r>
              <a:rPr lang="tr-TR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başlayabilirsin.Özellikle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çözümlü yayınlar anlamınızı </a:t>
            </a:r>
            <a:r>
              <a:rPr lang="tr-TR" sz="1588" i="1" spc="57" dirty="0" err="1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kolaylaştıracaktır.Başlangıç</a:t>
            </a:r>
            <a:r>
              <a:rPr lang="tr-TR" sz="1588" i="1" spc="5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 olarak bu çözümlü yayınları birkaç kez çözmeyi deneyebilirsin.</a:t>
            </a:r>
            <a:endParaRPr lang="en-US" sz="1588" i="1" spc="57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7" name="Freeform 27"/>
          <p:cNvSpPr/>
          <p:nvPr/>
        </p:nvSpPr>
        <p:spPr>
          <a:xfrm rot="8210203">
            <a:off x="3289810" y="5162717"/>
            <a:ext cx="902158" cy="1476747"/>
          </a:xfrm>
          <a:custGeom>
            <a:avLst/>
            <a:gdLst/>
            <a:ahLst/>
            <a:cxnLst/>
            <a:rect l="l" t="t" r="r" b="b"/>
            <a:pathLst>
              <a:path w="902158" h="1476747">
                <a:moveTo>
                  <a:pt x="0" y="0"/>
                </a:moveTo>
                <a:lnTo>
                  <a:pt x="902158" y="0"/>
                </a:lnTo>
                <a:lnTo>
                  <a:pt x="902158" y="1476747"/>
                </a:lnTo>
                <a:lnTo>
                  <a:pt x="0" y="1476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006340">
            <a:off x="6121236" y="4569556"/>
            <a:ext cx="902158" cy="1476747"/>
          </a:xfrm>
          <a:custGeom>
            <a:avLst/>
            <a:gdLst/>
            <a:ahLst/>
            <a:cxnLst/>
            <a:rect l="l" t="t" r="r" b="b"/>
            <a:pathLst>
              <a:path w="902158" h="1476747">
                <a:moveTo>
                  <a:pt x="0" y="0"/>
                </a:moveTo>
                <a:lnTo>
                  <a:pt x="902158" y="0"/>
                </a:lnTo>
                <a:lnTo>
                  <a:pt x="902158" y="1476747"/>
                </a:lnTo>
                <a:lnTo>
                  <a:pt x="0" y="1476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876910">
            <a:off x="10684760" y="5156300"/>
            <a:ext cx="1039336" cy="1701294"/>
          </a:xfrm>
          <a:custGeom>
            <a:avLst/>
            <a:gdLst/>
            <a:ahLst/>
            <a:cxnLst/>
            <a:rect l="l" t="t" r="r" b="b"/>
            <a:pathLst>
              <a:path w="1039336" h="1701294">
                <a:moveTo>
                  <a:pt x="0" y="0"/>
                </a:moveTo>
                <a:lnTo>
                  <a:pt x="1039336" y="0"/>
                </a:lnTo>
                <a:lnTo>
                  <a:pt x="1039336" y="1701294"/>
                </a:lnTo>
                <a:lnTo>
                  <a:pt x="0" y="1701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454883">
            <a:off x="14795108" y="5595798"/>
            <a:ext cx="1148591" cy="1880134"/>
          </a:xfrm>
          <a:custGeom>
            <a:avLst/>
            <a:gdLst/>
            <a:ahLst/>
            <a:cxnLst/>
            <a:rect l="l" t="t" r="r" b="b"/>
            <a:pathLst>
              <a:path w="1148591" h="1880134">
                <a:moveTo>
                  <a:pt x="0" y="0"/>
                </a:moveTo>
                <a:lnTo>
                  <a:pt x="1148591" y="0"/>
                </a:lnTo>
                <a:lnTo>
                  <a:pt x="1148591" y="1880134"/>
                </a:lnTo>
                <a:lnTo>
                  <a:pt x="0" y="1880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2118" y="823838"/>
            <a:ext cx="9850732" cy="9463162"/>
          </a:xfrm>
          <a:custGeom>
            <a:avLst/>
            <a:gdLst/>
            <a:ahLst/>
            <a:cxnLst/>
            <a:rect l="l" t="t" r="r" b="b"/>
            <a:pathLst>
              <a:path w="9850732" h="9463162">
                <a:moveTo>
                  <a:pt x="0" y="0"/>
                </a:moveTo>
                <a:lnTo>
                  <a:pt x="9850732" y="0"/>
                </a:lnTo>
                <a:lnTo>
                  <a:pt x="9850732" y="9463162"/>
                </a:lnTo>
                <a:lnTo>
                  <a:pt x="0" y="946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KİMYA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949278" y="2589878"/>
            <a:ext cx="2242170" cy="1039806"/>
          </a:xfrm>
          <a:custGeom>
            <a:avLst/>
            <a:gdLst/>
            <a:ahLst/>
            <a:cxnLst/>
            <a:rect l="l" t="t" r="r" b="b"/>
            <a:pathLst>
              <a:path w="2242170" h="1039806">
                <a:moveTo>
                  <a:pt x="2242170" y="0"/>
                </a:moveTo>
                <a:lnTo>
                  <a:pt x="0" y="0"/>
                </a:lnTo>
                <a:lnTo>
                  <a:pt x="0" y="1039806"/>
                </a:lnTo>
                <a:lnTo>
                  <a:pt x="2242170" y="1039806"/>
                </a:lnTo>
                <a:lnTo>
                  <a:pt x="22421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133725" y="1229723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69"/>
                </a:lnTo>
                <a:lnTo>
                  <a:pt x="2057723" y="954269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4041501" y="3378702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4" y="0"/>
                </a:moveTo>
                <a:lnTo>
                  <a:pt x="0" y="0"/>
                </a:lnTo>
                <a:lnTo>
                  <a:pt x="0" y="954269"/>
                </a:lnTo>
                <a:lnTo>
                  <a:pt x="2057724" y="954269"/>
                </a:lnTo>
                <a:lnTo>
                  <a:pt x="20577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766013" y="4194491"/>
            <a:ext cx="2425435" cy="1124796"/>
          </a:xfrm>
          <a:custGeom>
            <a:avLst/>
            <a:gdLst/>
            <a:ahLst/>
            <a:cxnLst/>
            <a:rect l="l" t="t" r="r" b="b"/>
            <a:pathLst>
              <a:path w="2425435" h="1124796">
                <a:moveTo>
                  <a:pt x="2425435" y="0"/>
                </a:moveTo>
                <a:lnTo>
                  <a:pt x="0" y="0"/>
                </a:lnTo>
                <a:lnTo>
                  <a:pt x="0" y="1124796"/>
                </a:lnTo>
                <a:lnTo>
                  <a:pt x="2425435" y="1124796"/>
                </a:lnTo>
                <a:lnTo>
                  <a:pt x="24254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3857645" y="7329062"/>
            <a:ext cx="2242170" cy="1039806"/>
          </a:xfrm>
          <a:custGeom>
            <a:avLst/>
            <a:gdLst/>
            <a:ahLst/>
            <a:cxnLst/>
            <a:rect l="l" t="t" r="r" b="b"/>
            <a:pathLst>
              <a:path w="2242170" h="1039806">
                <a:moveTo>
                  <a:pt x="2242170" y="0"/>
                </a:moveTo>
                <a:lnTo>
                  <a:pt x="0" y="0"/>
                </a:lnTo>
                <a:lnTo>
                  <a:pt x="0" y="1039806"/>
                </a:lnTo>
                <a:lnTo>
                  <a:pt x="2242170" y="1039806"/>
                </a:lnTo>
                <a:lnTo>
                  <a:pt x="22421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949869" y="8113805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69"/>
                </a:lnTo>
                <a:lnTo>
                  <a:pt x="2057723" y="954269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18846" y="823838"/>
            <a:ext cx="10787299" cy="9463162"/>
          </a:xfrm>
          <a:custGeom>
            <a:avLst/>
            <a:gdLst/>
            <a:ahLst/>
            <a:cxnLst/>
            <a:rect l="l" t="t" r="r" b="b"/>
            <a:pathLst>
              <a:path w="10787299" h="9463162">
                <a:moveTo>
                  <a:pt x="0" y="0"/>
                </a:moveTo>
                <a:lnTo>
                  <a:pt x="10787299" y="0"/>
                </a:lnTo>
                <a:lnTo>
                  <a:pt x="10787299" y="9463162"/>
                </a:lnTo>
                <a:lnTo>
                  <a:pt x="0" y="9463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KİMYA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749753" y="8304031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69"/>
                </a:lnTo>
                <a:lnTo>
                  <a:pt x="2057723" y="954269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645778" y="4899228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69"/>
                </a:lnTo>
                <a:lnTo>
                  <a:pt x="2057723" y="954269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3749753" y="8781165"/>
            <a:ext cx="2057723" cy="954269"/>
          </a:xfrm>
          <a:custGeom>
            <a:avLst/>
            <a:gdLst/>
            <a:ahLst/>
            <a:cxnLst/>
            <a:rect l="l" t="t" r="r" b="b"/>
            <a:pathLst>
              <a:path w="2057723" h="954269">
                <a:moveTo>
                  <a:pt x="2057723" y="0"/>
                </a:moveTo>
                <a:lnTo>
                  <a:pt x="0" y="0"/>
                </a:lnTo>
                <a:lnTo>
                  <a:pt x="0" y="954270"/>
                </a:lnTo>
                <a:lnTo>
                  <a:pt x="2057723" y="954270"/>
                </a:lnTo>
                <a:lnTo>
                  <a:pt x="20577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69627" y="1346131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2289" flipH="1">
            <a:off x="11740319" y="528183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30895" y="1441435"/>
            <a:ext cx="3702065" cy="3702065"/>
          </a:xfrm>
          <a:custGeom>
            <a:avLst/>
            <a:gdLst/>
            <a:ahLst/>
            <a:cxnLst/>
            <a:rect l="l" t="t" r="r" b="b"/>
            <a:pathLst>
              <a:path w="3702065" h="3702065">
                <a:moveTo>
                  <a:pt x="0" y="0"/>
                </a:moveTo>
                <a:lnTo>
                  <a:pt x="3702065" y="0"/>
                </a:lnTo>
                <a:lnTo>
                  <a:pt x="3702065" y="3702065"/>
                </a:lnTo>
                <a:lnTo>
                  <a:pt x="0" y="3702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1142437">
            <a:off x="12513021" y="2048118"/>
            <a:ext cx="4928537" cy="140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44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KİMYA DERSİNE NASIL ÇALIŞMALI?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43670" y="1851332"/>
            <a:ext cx="238788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ANLAMA VE KAVRAMA ÜZERİNE YOĞUNLAŞ</a:t>
            </a:r>
          </a:p>
        </p:txBody>
      </p:sp>
      <p:sp>
        <p:nvSpPr>
          <p:cNvPr id="12" name="Freeform 12"/>
          <p:cNvSpPr/>
          <p:nvPr/>
        </p:nvSpPr>
        <p:spPr>
          <a:xfrm>
            <a:off x="8004675" y="1441435"/>
            <a:ext cx="3702065" cy="3702065"/>
          </a:xfrm>
          <a:custGeom>
            <a:avLst/>
            <a:gdLst/>
            <a:ahLst/>
            <a:cxnLst/>
            <a:rect l="l" t="t" r="r" b="b"/>
            <a:pathLst>
              <a:path w="3702065" h="3702065">
                <a:moveTo>
                  <a:pt x="0" y="0"/>
                </a:moveTo>
                <a:lnTo>
                  <a:pt x="3702065" y="0"/>
                </a:lnTo>
                <a:lnTo>
                  <a:pt x="3702065" y="3702065"/>
                </a:lnTo>
                <a:lnTo>
                  <a:pt x="0" y="3702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808892" y="5376255"/>
            <a:ext cx="3676496" cy="3676496"/>
          </a:xfrm>
          <a:custGeom>
            <a:avLst/>
            <a:gdLst/>
            <a:ahLst/>
            <a:cxnLst/>
            <a:rect l="l" t="t" r="r" b="b"/>
            <a:pathLst>
              <a:path w="3676496" h="3676496">
                <a:moveTo>
                  <a:pt x="0" y="0"/>
                </a:moveTo>
                <a:lnTo>
                  <a:pt x="3676497" y="0"/>
                </a:lnTo>
                <a:lnTo>
                  <a:pt x="3676497" y="3676496"/>
                </a:lnTo>
                <a:lnTo>
                  <a:pt x="0" y="3676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30895" y="2781700"/>
            <a:ext cx="3606922" cy="227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230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Kimya, ezberlemeyle değil, anlayarak ve kavrayarak öğrenilir. Ders kitaplarını, öğretici videoları ve interaktif uygulamaları kullanarak konuları derinlemesine öğrenmeye çalışın.</a:t>
            </a:r>
          </a:p>
        </p:txBody>
      </p:sp>
      <p:sp>
        <p:nvSpPr>
          <p:cNvPr id="15" name="Freeform 15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30244" y="5376255"/>
            <a:ext cx="3676496" cy="3676496"/>
          </a:xfrm>
          <a:custGeom>
            <a:avLst/>
            <a:gdLst/>
            <a:ahLst/>
            <a:cxnLst/>
            <a:rect l="l" t="t" r="r" b="b"/>
            <a:pathLst>
              <a:path w="3676496" h="3676496">
                <a:moveTo>
                  <a:pt x="0" y="0"/>
                </a:moveTo>
                <a:lnTo>
                  <a:pt x="3676496" y="0"/>
                </a:lnTo>
                <a:lnTo>
                  <a:pt x="3676496" y="3676496"/>
                </a:lnTo>
                <a:lnTo>
                  <a:pt x="0" y="36764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223596" y="5960150"/>
            <a:ext cx="3598343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tr-TR" sz="2499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      KONU ATLAMAYIN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11925" y="6526887"/>
            <a:ext cx="327043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tr-TR" sz="2300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Üniteler birbirinin devamı </a:t>
            </a:r>
            <a:r>
              <a:rPr lang="tr-TR" sz="2300" dirty="0" err="1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gibidir.Bu</a:t>
            </a:r>
            <a:r>
              <a:rPr lang="tr-TR" sz="2300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 nedenle atladığınız bir ünite diğer konularda başarısız olmanıza neden </a:t>
            </a:r>
            <a:r>
              <a:rPr lang="tr-TR" sz="2300" dirty="0" err="1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olabilir.Konuları</a:t>
            </a:r>
            <a:r>
              <a:rPr lang="tr-TR" sz="2300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 rastgele değil sırayla çalışın.</a:t>
            </a:r>
            <a:endParaRPr lang="en-US" sz="2300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18839" y="6382308"/>
            <a:ext cx="3078149" cy="2279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6"/>
              </a:lnSpc>
            </a:pPr>
            <a:r>
              <a:rPr lang="en-US" sz="230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Kimya derslerinde önemli noktaları not almak, tekrar etmeniz ve öğrenmeniz için çok faydalıdır. Karmaşık formülleri ve denklemleri not alarak görsel bir şekilde öğrenebilirsiniz.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81188" y="2056120"/>
            <a:ext cx="407589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DÜZENLİ TEKRAR VE SORU ÇÖZÜMÜ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61734" y="2632382"/>
            <a:ext cx="2982008" cy="200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Öğrendiğiniz konuları düzenli olarak tekrar edin ve farklı kaynaklardan soru çözümü yapın. Bu, bilgilerin pekişmesini sağlar ve sınavda karşılaşabileceğiniz soru tiplerine aşina olmanızı sağlar.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66922" y="5879278"/>
            <a:ext cx="289015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NOT ALIN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849" y="1511590"/>
            <a:ext cx="6003579" cy="7573322"/>
          </a:xfrm>
          <a:custGeom>
            <a:avLst/>
            <a:gdLst/>
            <a:ahLst/>
            <a:cxnLst/>
            <a:rect l="l" t="t" r="r" b="b"/>
            <a:pathLst>
              <a:path w="6003579" h="7573322">
                <a:moveTo>
                  <a:pt x="0" y="0"/>
                </a:moveTo>
                <a:lnTo>
                  <a:pt x="6003579" y="0"/>
                </a:lnTo>
                <a:lnTo>
                  <a:pt x="6003579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49303" y="1535607"/>
            <a:ext cx="9289030" cy="7549304"/>
            <a:chOff x="0" y="0"/>
            <a:chExt cx="12654042" cy="1028408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2590542" cy="10220589"/>
            </a:xfrm>
            <a:custGeom>
              <a:avLst/>
              <a:gdLst/>
              <a:ahLst/>
              <a:cxnLst/>
              <a:rect l="l" t="t" r="r" b="b"/>
              <a:pathLst>
                <a:path w="12590542" h="10220589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654042" cy="10284089"/>
            </a:xfrm>
            <a:custGeom>
              <a:avLst/>
              <a:gdLst/>
              <a:ahLst/>
              <a:cxnLst/>
              <a:rect l="l" t="t" r="r" b="b"/>
              <a:pathLst>
                <a:path w="12654042" h="10284089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052119" y="2244936"/>
            <a:ext cx="2331964" cy="2331964"/>
          </a:xfrm>
          <a:custGeom>
            <a:avLst/>
            <a:gdLst/>
            <a:ahLst/>
            <a:cxnLst/>
            <a:rect l="l" t="t" r="r" b="b"/>
            <a:pathLst>
              <a:path w="2331964" h="2331964">
                <a:moveTo>
                  <a:pt x="0" y="0"/>
                </a:moveTo>
                <a:lnTo>
                  <a:pt x="2331964" y="0"/>
                </a:lnTo>
                <a:lnTo>
                  <a:pt x="2331964" y="2331964"/>
                </a:lnTo>
                <a:lnTo>
                  <a:pt x="0" y="2331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66008" y="5954743"/>
            <a:ext cx="2127810" cy="2127810"/>
          </a:xfrm>
          <a:custGeom>
            <a:avLst/>
            <a:gdLst/>
            <a:ahLst/>
            <a:cxnLst/>
            <a:rect l="l" t="t" r="r" b="b"/>
            <a:pathLst>
              <a:path w="2127810" h="2127810">
                <a:moveTo>
                  <a:pt x="0" y="0"/>
                </a:moveTo>
                <a:lnTo>
                  <a:pt x="2127810" y="0"/>
                </a:lnTo>
                <a:lnTo>
                  <a:pt x="2127810" y="2127810"/>
                </a:lnTo>
                <a:lnTo>
                  <a:pt x="0" y="21278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45391" y="2325053"/>
            <a:ext cx="2459742" cy="2459742"/>
          </a:xfrm>
          <a:custGeom>
            <a:avLst/>
            <a:gdLst/>
            <a:ahLst/>
            <a:cxnLst/>
            <a:rect l="l" t="t" r="r" b="b"/>
            <a:pathLst>
              <a:path w="2459742" h="2459742">
                <a:moveTo>
                  <a:pt x="0" y="0"/>
                </a:moveTo>
                <a:lnTo>
                  <a:pt x="2459742" y="0"/>
                </a:lnTo>
                <a:lnTo>
                  <a:pt x="2459742" y="2459742"/>
                </a:lnTo>
                <a:lnTo>
                  <a:pt x="0" y="2459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67376" y="2305935"/>
            <a:ext cx="4081927" cy="88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0361" y="3481414"/>
            <a:ext cx="4017833" cy="256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EDEBİYAT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COĞRAFYA 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TARİH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DIN KÜLTÜRÜ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FELSEFE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62996" y="2388803"/>
            <a:ext cx="156792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EA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30916" y="6118873"/>
            <a:ext cx="1578567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65234" y="2478474"/>
            <a:ext cx="1539899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SÖZ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973363" y="5954743"/>
            <a:ext cx="2243932" cy="2243932"/>
          </a:xfrm>
          <a:custGeom>
            <a:avLst/>
            <a:gdLst/>
            <a:ahLst/>
            <a:cxnLst/>
            <a:rect l="l" t="t" r="r" b="b"/>
            <a:pathLst>
              <a:path w="2243932" h="2243932">
                <a:moveTo>
                  <a:pt x="0" y="0"/>
                </a:moveTo>
                <a:lnTo>
                  <a:pt x="2243933" y="0"/>
                </a:lnTo>
                <a:lnTo>
                  <a:pt x="2243933" y="2243932"/>
                </a:lnTo>
                <a:lnTo>
                  <a:pt x="0" y="22439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766958" y="6118873"/>
            <a:ext cx="1539899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DİL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30361" y="6090298"/>
            <a:ext cx="3889646" cy="20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MATEMATİK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FİZİK 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KİMYA</a:t>
            </a:r>
          </a:p>
          <a:p>
            <a:pPr marL="626102" lvl="1" indent="-313051" algn="l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BİYOLOJİ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59013" y="2750753"/>
            <a:ext cx="1518177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EDEBİYAT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COĞRAFYA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TARİH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MATEMATİK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04010" y="2840424"/>
            <a:ext cx="1742505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EDEBİYAT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COĞRAFYA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TARİH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FELSEFE GRUBU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DİN KÜLTÜRÜ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27604" y="6480823"/>
            <a:ext cx="1518177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FİZİK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KİMYA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BİYOLOJİ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MATEMATİK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99119" y="6899288"/>
            <a:ext cx="1518177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YDT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6564" y="823838"/>
            <a:ext cx="12349445" cy="9343330"/>
          </a:xfrm>
          <a:custGeom>
            <a:avLst/>
            <a:gdLst/>
            <a:ahLst/>
            <a:cxnLst/>
            <a:rect l="l" t="t" r="r" b="b"/>
            <a:pathLst>
              <a:path w="12349445" h="9343330">
                <a:moveTo>
                  <a:pt x="0" y="0"/>
                </a:moveTo>
                <a:lnTo>
                  <a:pt x="12349446" y="0"/>
                </a:lnTo>
                <a:lnTo>
                  <a:pt x="12349446" y="9343330"/>
                </a:lnTo>
                <a:lnTo>
                  <a:pt x="0" y="934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BİYOLOJİ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2586368" y="3083584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4" y="0"/>
                </a:moveTo>
                <a:lnTo>
                  <a:pt x="0" y="0"/>
                </a:lnTo>
                <a:lnTo>
                  <a:pt x="0" y="1200586"/>
                </a:lnTo>
                <a:lnTo>
                  <a:pt x="2588864" y="1200586"/>
                </a:lnTo>
                <a:lnTo>
                  <a:pt x="258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586368" y="4694116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4" y="0"/>
                </a:moveTo>
                <a:lnTo>
                  <a:pt x="0" y="0"/>
                </a:lnTo>
                <a:lnTo>
                  <a:pt x="0" y="1200587"/>
                </a:lnTo>
                <a:lnTo>
                  <a:pt x="2588864" y="1200587"/>
                </a:lnTo>
                <a:lnTo>
                  <a:pt x="258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486317" y="5585266"/>
            <a:ext cx="2788966" cy="1293383"/>
          </a:xfrm>
          <a:custGeom>
            <a:avLst/>
            <a:gdLst/>
            <a:ahLst/>
            <a:cxnLst/>
            <a:rect l="l" t="t" r="r" b="b"/>
            <a:pathLst>
              <a:path w="2788966" h="1293383">
                <a:moveTo>
                  <a:pt x="2788966" y="0"/>
                </a:moveTo>
                <a:lnTo>
                  <a:pt x="0" y="0"/>
                </a:lnTo>
                <a:lnTo>
                  <a:pt x="0" y="1293383"/>
                </a:lnTo>
                <a:lnTo>
                  <a:pt x="2788966" y="1293383"/>
                </a:lnTo>
                <a:lnTo>
                  <a:pt x="27889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586368" y="6231958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4" y="0"/>
                </a:moveTo>
                <a:lnTo>
                  <a:pt x="0" y="0"/>
                </a:lnTo>
                <a:lnTo>
                  <a:pt x="0" y="1200586"/>
                </a:lnTo>
                <a:lnTo>
                  <a:pt x="2588864" y="1200586"/>
                </a:lnTo>
                <a:lnTo>
                  <a:pt x="258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712761" y="7650209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5" y="0"/>
                </a:moveTo>
                <a:lnTo>
                  <a:pt x="0" y="0"/>
                </a:lnTo>
                <a:lnTo>
                  <a:pt x="0" y="1200587"/>
                </a:lnTo>
                <a:lnTo>
                  <a:pt x="2588865" y="1200587"/>
                </a:lnTo>
                <a:lnTo>
                  <a:pt x="2588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2586368" y="6878649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4" y="0"/>
                </a:moveTo>
                <a:lnTo>
                  <a:pt x="0" y="0"/>
                </a:lnTo>
                <a:lnTo>
                  <a:pt x="0" y="1200586"/>
                </a:lnTo>
                <a:lnTo>
                  <a:pt x="2588864" y="1200586"/>
                </a:lnTo>
                <a:lnTo>
                  <a:pt x="258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2502" y="823838"/>
            <a:ext cx="10629798" cy="9377187"/>
          </a:xfrm>
          <a:custGeom>
            <a:avLst/>
            <a:gdLst/>
            <a:ahLst/>
            <a:cxnLst/>
            <a:rect l="l" t="t" r="r" b="b"/>
            <a:pathLst>
              <a:path w="10629798" h="9377187">
                <a:moveTo>
                  <a:pt x="0" y="0"/>
                </a:moveTo>
                <a:lnTo>
                  <a:pt x="10629798" y="0"/>
                </a:lnTo>
                <a:lnTo>
                  <a:pt x="10629798" y="9377187"/>
                </a:lnTo>
                <a:lnTo>
                  <a:pt x="0" y="9377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12761" y="172327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BİYOLOJİ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3764268" y="5512431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4" y="0"/>
                </a:moveTo>
                <a:lnTo>
                  <a:pt x="0" y="0"/>
                </a:lnTo>
                <a:lnTo>
                  <a:pt x="0" y="1200586"/>
                </a:lnTo>
                <a:lnTo>
                  <a:pt x="2588864" y="1200586"/>
                </a:lnTo>
                <a:lnTo>
                  <a:pt x="258886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644269" y="6112724"/>
            <a:ext cx="2588865" cy="1200586"/>
          </a:xfrm>
          <a:custGeom>
            <a:avLst/>
            <a:gdLst/>
            <a:ahLst/>
            <a:cxnLst/>
            <a:rect l="l" t="t" r="r" b="b"/>
            <a:pathLst>
              <a:path w="2588865" h="1200586">
                <a:moveTo>
                  <a:pt x="2588865" y="0"/>
                </a:moveTo>
                <a:lnTo>
                  <a:pt x="0" y="0"/>
                </a:lnTo>
                <a:lnTo>
                  <a:pt x="0" y="1200586"/>
                </a:lnTo>
                <a:lnTo>
                  <a:pt x="2588865" y="1200586"/>
                </a:lnTo>
                <a:lnTo>
                  <a:pt x="2588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69627" y="1346131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2289" flipH="1">
            <a:off x="11740319" y="528183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30895" y="1441435"/>
            <a:ext cx="3702065" cy="3702065"/>
          </a:xfrm>
          <a:custGeom>
            <a:avLst/>
            <a:gdLst/>
            <a:ahLst/>
            <a:cxnLst/>
            <a:rect l="l" t="t" r="r" b="b"/>
            <a:pathLst>
              <a:path w="3702065" h="3702065">
                <a:moveTo>
                  <a:pt x="0" y="0"/>
                </a:moveTo>
                <a:lnTo>
                  <a:pt x="3702065" y="0"/>
                </a:lnTo>
                <a:lnTo>
                  <a:pt x="3702065" y="3702065"/>
                </a:lnTo>
                <a:lnTo>
                  <a:pt x="0" y="3702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263213">
            <a:off x="12505898" y="2047242"/>
            <a:ext cx="4928537" cy="149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47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BİYOLOJİ DERSİNE NASIL ÇALIŞMALI?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83405" y="1841706"/>
            <a:ext cx="1393183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KONU EKSİĞİ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004675" y="1441435"/>
            <a:ext cx="3702065" cy="3702065"/>
          </a:xfrm>
          <a:custGeom>
            <a:avLst/>
            <a:gdLst/>
            <a:ahLst/>
            <a:cxnLst/>
            <a:rect l="l" t="t" r="r" b="b"/>
            <a:pathLst>
              <a:path w="3702065" h="3702065">
                <a:moveTo>
                  <a:pt x="0" y="0"/>
                </a:moveTo>
                <a:lnTo>
                  <a:pt x="3702065" y="0"/>
                </a:lnTo>
                <a:lnTo>
                  <a:pt x="3702065" y="3702065"/>
                </a:lnTo>
                <a:lnTo>
                  <a:pt x="0" y="3702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808892" y="5376255"/>
            <a:ext cx="3676496" cy="3676496"/>
          </a:xfrm>
          <a:custGeom>
            <a:avLst/>
            <a:gdLst/>
            <a:ahLst/>
            <a:cxnLst/>
            <a:rect l="l" t="t" r="r" b="b"/>
            <a:pathLst>
              <a:path w="3676496" h="3676496">
                <a:moveTo>
                  <a:pt x="0" y="0"/>
                </a:moveTo>
                <a:lnTo>
                  <a:pt x="3676497" y="0"/>
                </a:lnTo>
                <a:lnTo>
                  <a:pt x="3676497" y="3676496"/>
                </a:lnTo>
                <a:lnTo>
                  <a:pt x="0" y="3676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90057" y="2410424"/>
            <a:ext cx="3606922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499" dirty="0" err="1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Konuları</a:t>
            </a: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n birbirine bağlandığı çok fazla nokta olduğu için özellikle 9 ve 10. sınıf konularının tam olarak anlaşılması </a:t>
            </a:r>
            <a:r>
              <a:rPr lang="tr-TR" sz="2499" dirty="0" err="1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gerekiyor.Bu</a:t>
            </a: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 sebeple önceki öğrenmelerinizdeki eksikleri tamamlayın.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5" name="Freeform 15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030244" y="5376255"/>
            <a:ext cx="3676496" cy="3676496"/>
          </a:xfrm>
          <a:custGeom>
            <a:avLst/>
            <a:gdLst/>
            <a:ahLst/>
            <a:cxnLst/>
            <a:rect l="l" t="t" r="r" b="b"/>
            <a:pathLst>
              <a:path w="3676496" h="3676496">
                <a:moveTo>
                  <a:pt x="0" y="0"/>
                </a:moveTo>
                <a:lnTo>
                  <a:pt x="3676496" y="0"/>
                </a:lnTo>
                <a:lnTo>
                  <a:pt x="3676496" y="3676496"/>
                </a:lnTo>
                <a:lnTo>
                  <a:pt x="0" y="36764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431901" y="5960150"/>
            <a:ext cx="2500052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KELİME/KAVRAM BİLME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11925" y="6517362"/>
            <a:ext cx="327043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Biyoloji Latince ağırlıklı bir ders olduğu için öncelikle 9. sınıfta öğretilen kavramları iyice öğrenin.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61734" y="6770447"/>
            <a:ext cx="3078149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Başlangıç için kolay soru bankalarından başlayıp daha sonra orta ve zorlara geçmelisiniz.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85197" y="2188249"/>
            <a:ext cx="2890156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GÖRSEL MATERYAL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526568" y="2772175"/>
            <a:ext cx="2533352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Görsellerden ve videolardan faydalanarak konuyu daha iyi öğrenebilirsiniz.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15669" y="6160336"/>
            <a:ext cx="2890156" cy="3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tr-TR" sz="2499" dirty="0" smtClean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KOLAYDAN ZORA</a:t>
            </a:r>
            <a:endParaRPr lang="en-US" sz="2499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4366081" y="1559751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29629" flipV="1">
            <a:off x="1530356" y="4116826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55707" y="3131235"/>
            <a:ext cx="8376587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6"/>
              </a:lnSpc>
            </a:pPr>
            <a:r>
              <a:rPr lang="en-US" sz="14005" spc="308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TEŞEKKÜR </a:t>
            </a:r>
            <a:r>
              <a:rPr lang="en-US" sz="14005" spc="308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EDER</a:t>
            </a:r>
            <a:r>
              <a:rPr lang="tr-TR" sz="14005" spc="308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İ</a:t>
            </a:r>
            <a:r>
              <a:rPr lang="en-US" sz="14005" spc="308" dirty="0" smtClean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</a:t>
            </a:r>
            <a:endParaRPr lang="en-US" sz="14005" spc="308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3279" y="708661"/>
            <a:ext cx="12893295" cy="9508805"/>
          </a:xfrm>
          <a:custGeom>
            <a:avLst/>
            <a:gdLst/>
            <a:ahLst/>
            <a:cxnLst/>
            <a:rect l="l" t="t" r="r" b="b"/>
            <a:pathLst>
              <a:path w="12893295" h="9508805">
                <a:moveTo>
                  <a:pt x="0" y="0"/>
                </a:moveTo>
                <a:lnTo>
                  <a:pt x="12893295" y="0"/>
                </a:lnTo>
                <a:lnTo>
                  <a:pt x="12893295" y="9508805"/>
                </a:lnTo>
                <a:lnTo>
                  <a:pt x="0" y="9508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105455" y="6041580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14988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TÜRKÇE KONU-SORU DAĞILIMI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6857" y="708661"/>
            <a:ext cx="11853781" cy="9364487"/>
          </a:xfrm>
          <a:custGeom>
            <a:avLst/>
            <a:gdLst/>
            <a:ahLst/>
            <a:cxnLst/>
            <a:rect l="l" t="t" r="r" b="b"/>
            <a:pathLst>
              <a:path w="11853781" h="9364487">
                <a:moveTo>
                  <a:pt x="0" y="0"/>
                </a:moveTo>
                <a:lnTo>
                  <a:pt x="11853781" y="0"/>
                </a:lnTo>
                <a:lnTo>
                  <a:pt x="11853781" y="9364487"/>
                </a:lnTo>
                <a:lnTo>
                  <a:pt x="0" y="9364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14988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EDEBİYAT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2674464" y="2813035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2674464" y="914435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882769" y="5280999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882769" y="7745206"/>
            <a:ext cx="2938016" cy="1362505"/>
          </a:xfrm>
          <a:custGeom>
            <a:avLst/>
            <a:gdLst/>
            <a:ahLst/>
            <a:cxnLst/>
            <a:rect l="l" t="t" r="r" b="b"/>
            <a:pathLst>
              <a:path w="2938016" h="1362505">
                <a:moveTo>
                  <a:pt x="2938015" y="0"/>
                </a:moveTo>
                <a:lnTo>
                  <a:pt x="0" y="0"/>
                </a:lnTo>
                <a:lnTo>
                  <a:pt x="0" y="1362504"/>
                </a:lnTo>
                <a:lnTo>
                  <a:pt x="2938015" y="1362504"/>
                </a:lnTo>
                <a:lnTo>
                  <a:pt x="293801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6806" y="1613169"/>
            <a:ext cx="7864519" cy="119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 spc="184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TÜRKÇE VE </a:t>
            </a:r>
            <a:r>
              <a:rPr lang="en-US" sz="4400" spc="184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EDEB</a:t>
            </a:r>
            <a:r>
              <a:rPr lang="tr-TR" sz="4400" spc="184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İ</a:t>
            </a:r>
            <a:r>
              <a:rPr lang="en-US" sz="4400" spc="184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YAT DERS</a:t>
            </a:r>
            <a:r>
              <a:rPr lang="tr-TR" sz="4400" spc="184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İ</a:t>
            </a:r>
            <a:r>
              <a:rPr lang="en-US" sz="4400" spc="184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NE </a:t>
            </a:r>
            <a:r>
              <a:rPr lang="en-US" sz="4400" spc="184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NASIL ÇALIŞMALI?</a:t>
            </a:r>
          </a:p>
        </p:txBody>
      </p:sp>
      <p:sp>
        <p:nvSpPr>
          <p:cNvPr id="3" name="Freeform 3"/>
          <p:cNvSpPr/>
          <p:nvPr/>
        </p:nvSpPr>
        <p:spPr>
          <a:xfrm>
            <a:off x="7295294" y="5334444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984554" y="4997318"/>
            <a:ext cx="2763006" cy="1389808"/>
            <a:chOff x="0" y="0"/>
            <a:chExt cx="795631" cy="4002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5631" cy="400207"/>
            </a:xfrm>
            <a:custGeom>
              <a:avLst/>
              <a:gdLst/>
              <a:ahLst/>
              <a:cxnLst/>
              <a:rect l="l" t="t" r="r" b="b"/>
              <a:pathLst>
                <a:path w="795631" h="400207">
                  <a:moveTo>
                    <a:pt x="100872" y="0"/>
                  </a:moveTo>
                  <a:lnTo>
                    <a:pt x="694759" y="0"/>
                  </a:lnTo>
                  <a:cubicBezTo>
                    <a:pt x="750469" y="0"/>
                    <a:pt x="795631" y="45162"/>
                    <a:pt x="795631" y="100872"/>
                  </a:cubicBezTo>
                  <a:lnTo>
                    <a:pt x="795631" y="299335"/>
                  </a:lnTo>
                  <a:cubicBezTo>
                    <a:pt x="795631" y="326088"/>
                    <a:pt x="785004" y="351745"/>
                    <a:pt x="766087" y="370662"/>
                  </a:cubicBezTo>
                  <a:cubicBezTo>
                    <a:pt x="747169" y="389580"/>
                    <a:pt x="721512" y="400207"/>
                    <a:pt x="694759" y="400207"/>
                  </a:cubicBezTo>
                  <a:lnTo>
                    <a:pt x="100872" y="400207"/>
                  </a:lnTo>
                  <a:cubicBezTo>
                    <a:pt x="74119" y="400207"/>
                    <a:pt x="48462" y="389580"/>
                    <a:pt x="29545" y="370662"/>
                  </a:cubicBezTo>
                  <a:cubicBezTo>
                    <a:pt x="10628" y="351745"/>
                    <a:pt x="0" y="326088"/>
                    <a:pt x="0" y="299335"/>
                  </a:cubicBezTo>
                  <a:lnTo>
                    <a:pt x="0" y="100872"/>
                  </a:lnTo>
                  <a:cubicBezTo>
                    <a:pt x="0" y="74119"/>
                    <a:pt x="10628" y="48462"/>
                    <a:pt x="29545" y="29545"/>
                  </a:cubicBezTo>
                  <a:cubicBezTo>
                    <a:pt x="48462" y="10628"/>
                    <a:pt x="74119" y="0"/>
                    <a:pt x="10087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795631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2591211">
            <a:off x="14926533" y="7283001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307384" y="7324158"/>
            <a:ext cx="3055365" cy="1389808"/>
            <a:chOff x="0" y="0"/>
            <a:chExt cx="879818" cy="4002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9818" cy="400207"/>
            </a:xfrm>
            <a:custGeom>
              <a:avLst/>
              <a:gdLst/>
              <a:ahLst/>
              <a:cxnLst/>
              <a:rect l="l" t="t" r="r" b="b"/>
              <a:pathLst>
                <a:path w="879818" h="400207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879818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74412" y="7597443"/>
            <a:ext cx="308833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tr-TR" sz="3300" spc="138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DÜZENLİ PARAGRAF</a:t>
            </a:r>
            <a:endParaRPr lang="en-US" sz="3300" spc="138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555791" y="2965719"/>
            <a:ext cx="2926328" cy="1389808"/>
            <a:chOff x="0" y="0"/>
            <a:chExt cx="842661" cy="4002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2661" cy="400207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842661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27953" y="5260740"/>
            <a:ext cx="250833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NOT 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tr-TR" sz="3300" spc="138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AL</a:t>
            </a:r>
            <a:r>
              <a:rPr lang="en-US" sz="3300" spc="138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MAK</a:t>
            </a:r>
            <a:endParaRPr lang="en-US" sz="3300" spc="138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821399" y="3000300"/>
            <a:ext cx="2876106" cy="1389808"/>
            <a:chOff x="0" y="0"/>
            <a:chExt cx="828199" cy="4002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8199" cy="400207"/>
            </a:xfrm>
            <a:custGeom>
              <a:avLst/>
              <a:gdLst/>
              <a:ahLst/>
              <a:cxnLst/>
              <a:rect l="l" t="t" r="r" b="b"/>
              <a:pathLst>
                <a:path w="828199" h="400207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828199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574857" y="5045236"/>
            <a:ext cx="2854492" cy="1389808"/>
            <a:chOff x="0" y="0"/>
            <a:chExt cx="821975" cy="4002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1975" cy="400207"/>
            </a:xfrm>
            <a:custGeom>
              <a:avLst/>
              <a:gdLst/>
              <a:ahLst/>
              <a:cxnLst/>
              <a:rect l="l" t="t" r="r" b="b"/>
              <a:pathLst>
                <a:path w="821975" h="400207">
                  <a:moveTo>
                    <a:pt x="97639" y="0"/>
                  </a:moveTo>
                  <a:lnTo>
                    <a:pt x="724336" y="0"/>
                  </a:lnTo>
                  <a:cubicBezTo>
                    <a:pt x="750232" y="0"/>
                    <a:pt x="775067" y="10287"/>
                    <a:pt x="793377" y="28598"/>
                  </a:cubicBezTo>
                  <a:cubicBezTo>
                    <a:pt x="811688" y="46909"/>
                    <a:pt x="821975" y="71743"/>
                    <a:pt x="821975" y="97639"/>
                  </a:cubicBezTo>
                  <a:lnTo>
                    <a:pt x="821975" y="302568"/>
                  </a:lnTo>
                  <a:cubicBezTo>
                    <a:pt x="821975" y="356493"/>
                    <a:pt x="778261" y="400207"/>
                    <a:pt x="724336" y="400207"/>
                  </a:cubicBezTo>
                  <a:lnTo>
                    <a:pt x="97639" y="400207"/>
                  </a:lnTo>
                  <a:cubicBezTo>
                    <a:pt x="43714" y="400207"/>
                    <a:pt x="0" y="356493"/>
                    <a:pt x="0" y="302568"/>
                  </a:cubicBezTo>
                  <a:lnTo>
                    <a:pt x="0" y="97639"/>
                  </a:lnTo>
                  <a:cubicBezTo>
                    <a:pt x="0" y="43714"/>
                    <a:pt x="43714" y="0"/>
                    <a:pt x="97639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21975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617031" y="5318521"/>
            <a:ext cx="277014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ZAMAN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KONTROLÜ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23947" y="7341494"/>
            <a:ext cx="2799569" cy="1389808"/>
            <a:chOff x="0" y="0"/>
            <a:chExt cx="806160" cy="4002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06160" cy="400207"/>
            </a:xfrm>
            <a:custGeom>
              <a:avLst/>
              <a:gdLst/>
              <a:ahLst/>
              <a:cxnLst/>
              <a:rect l="l" t="t" r="r" b="b"/>
              <a:pathLst>
                <a:path w="806160" h="400207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28575"/>
              <a:ext cx="806160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975729" y="3290467"/>
            <a:ext cx="256744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tr-TR" sz="3300" spc="138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KELİME</a:t>
            </a:r>
          </a:p>
          <a:p>
            <a:pPr algn="ctr">
              <a:lnSpc>
                <a:spcPts val="3465"/>
              </a:lnSpc>
            </a:pPr>
            <a:r>
              <a:rPr lang="tr-TR" sz="3300" spc="138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KAVANOZU</a:t>
            </a:r>
            <a:endParaRPr lang="en-US" sz="3300" spc="138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  <p:sp>
        <p:nvSpPr>
          <p:cNvPr id="28" name="Freeform 28"/>
          <p:cNvSpPr/>
          <p:nvPr/>
        </p:nvSpPr>
        <p:spPr>
          <a:xfrm rot="-7790319">
            <a:off x="2437143" y="498752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29" name="Freeform 29"/>
          <p:cNvSpPr/>
          <p:nvPr/>
        </p:nvSpPr>
        <p:spPr>
          <a:xfrm rot="2638600">
            <a:off x="8660159" y="47901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7790319">
            <a:off x="3725241" y="28697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1" name="Freeform 31"/>
          <p:cNvSpPr/>
          <p:nvPr/>
        </p:nvSpPr>
        <p:spPr>
          <a:xfrm rot="-2591211">
            <a:off x="14532199" y="4926595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2" name="Freeform 32"/>
          <p:cNvSpPr/>
          <p:nvPr/>
        </p:nvSpPr>
        <p:spPr>
          <a:xfrm rot="-2700000">
            <a:off x="13178393" y="2984796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0764892" y="3229140"/>
            <a:ext cx="2601165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DENEME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ÇÖZMEK</a:t>
            </a:r>
          </a:p>
        </p:txBody>
      </p:sp>
      <p:sp>
        <p:nvSpPr>
          <p:cNvPr id="34" name="Freeform 34"/>
          <p:cNvSpPr/>
          <p:nvPr/>
        </p:nvSpPr>
        <p:spPr>
          <a:xfrm rot="-7790319">
            <a:off x="1969717" y="727347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5" name="Freeform 35"/>
          <p:cNvSpPr/>
          <p:nvPr/>
        </p:nvSpPr>
        <p:spPr>
          <a:xfrm rot="-2832155">
            <a:off x="9287896" y="4670333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6" name="Freeform 36"/>
          <p:cNvSpPr/>
          <p:nvPr/>
        </p:nvSpPr>
        <p:spPr>
          <a:xfrm rot="-7162041">
            <a:off x="7776942" y="46882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4900"/>
            </a:stretch>
          </a:blipFill>
        </p:spPr>
      </p:sp>
      <p:sp>
        <p:nvSpPr>
          <p:cNvPr id="37" name="Freeform 37"/>
          <p:cNvSpPr/>
          <p:nvPr/>
        </p:nvSpPr>
        <p:spPr>
          <a:xfrm rot="-7790319">
            <a:off x="6559798" y="5999022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8" name="Freeform 38"/>
          <p:cNvSpPr/>
          <p:nvPr/>
        </p:nvSpPr>
        <p:spPr>
          <a:xfrm rot="-10511353">
            <a:off x="6199011" y="8226739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39" name="Freeform 39"/>
          <p:cNvSpPr/>
          <p:nvPr/>
        </p:nvSpPr>
        <p:spPr>
          <a:xfrm rot="304285">
            <a:off x="10648609" y="81926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0" name="Freeform 40"/>
          <p:cNvSpPr/>
          <p:nvPr/>
        </p:nvSpPr>
        <p:spPr>
          <a:xfrm rot="-2591211">
            <a:off x="10459148" y="602812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3501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384145" y="1052177"/>
            <a:ext cx="3393666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Deyim, atasözü, edebiyat terimlerinin ve yeni öğrenilen kelimelerin not edilmesi öğrenme açısından faydalı </a:t>
            </a:r>
            <a:r>
              <a:rPr lang="tr-TR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olacaktır.Bunun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için kelime kavanozu tarzında bir çalışma </a:t>
            </a:r>
            <a:r>
              <a:rPr lang="tr-TR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yapabilirsiniz.Yeni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öğrendiğiniz kelime vs. yazıp kavanoza atıp ara ara tekrar </a:t>
            </a:r>
            <a:r>
              <a:rPr lang="tr-TR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yapabilrsiniz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.</a:t>
            </a:r>
            <a:endParaRPr lang="en-US" sz="1500" dirty="0">
              <a:solidFill>
                <a:srgbClr val="000000"/>
              </a:solidFill>
              <a:latin typeface="Bogart"/>
              <a:ea typeface="Bogart"/>
              <a:cs typeface="Bogart"/>
              <a:sym typeface="Bogar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91807" y="3907894"/>
            <a:ext cx="296827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Zamanı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doğru</a:t>
            </a:r>
            <a:r>
              <a:rPr lang="tr-TR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kullanabilmek için soru çözerken süre tutmayı ihmal etmemekte fayda var.</a:t>
            </a:r>
            <a:endParaRPr lang="en-US" sz="1500" dirty="0">
              <a:solidFill>
                <a:srgbClr val="000000"/>
              </a:solidFill>
              <a:latin typeface="Bogart"/>
              <a:ea typeface="Bogart"/>
              <a:cs typeface="Bogart"/>
              <a:sym typeface="Bogar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9877" y="6257208"/>
            <a:ext cx="296827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ÖSYM’nin</a:t>
            </a:r>
            <a:r>
              <a:rPr lang="en-US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soru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tarzını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anlamak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için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sınavdan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önce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2-3 defa çıkmış soruları çözün.</a:t>
            </a:r>
            <a:endParaRPr lang="en-US" sz="1500" dirty="0">
              <a:solidFill>
                <a:srgbClr val="000000"/>
              </a:solidFill>
              <a:latin typeface="Bogart"/>
              <a:ea typeface="Bogart"/>
              <a:cs typeface="Bogart"/>
              <a:sym typeface="Bogar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155180" y="826404"/>
            <a:ext cx="3500050" cy="147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Türkçe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denemeleri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zamanı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kontrol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etmeye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yardımcı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olur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Özellikle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paragraf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soruları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çok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zaman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alabilir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. İlk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aylarda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ayda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1,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sonra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ayda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2,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daha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sonra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da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haftada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1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şeklinde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çözülebilir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. 4-5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denemede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bir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deneme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analizi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yapmak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faydalı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olur</a:t>
            </a:r>
            <a:r>
              <a:rPr lang="en-US" sz="1500" dirty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058304" y="3003936"/>
            <a:ext cx="270270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Çalıştığınız konular hakkında kısa ve öz notlar alarak </a:t>
            </a:r>
            <a:r>
              <a:rPr lang="tr-TR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ilerleyin.Bu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notlar hem konuyu hatırlamanıza yardımcı olur hem de son dakika tekrarları için çok faydalı olur.</a:t>
            </a:r>
            <a:endParaRPr lang="en-US" sz="1500" dirty="0">
              <a:solidFill>
                <a:srgbClr val="000000"/>
              </a:solidFill>
              <a:latin typeface="Bogart"/>
              <a:ea typeface="Bogart"/>
              <a:cs typeface="Bogart"/>
              <a:sym typeface="Bogart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5209650" y="5535376"/>
            <a:ext cx="270270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Paragraf soruları sınavın önemli bir kısmını </a:t>
            </a:r>
            <a:r>
              <a:rPr lang="tr-TR" sz="1500" dirty="0" err="1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oluşturur.Düzenli</a:t>
            </a:r>
            <a:r>
              <a:rPr lang="tr-TR" sz="1500" dirty="0" smtClean="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olarak paragraf soruları çözerek okuma ve anlama becerilerinizi geliştirebilirsiniz.</a:t>
            </a:r>
            <a:endParaRPr lang="en-US" sz="1500" dirty="0">
              <a:solidFill>
                <a:srgbClr val="000000"/>
              </a:solidFill>
              <a:latin typeface="Bogart"/>
              <a:ea typeface="Bogart"/>
              <a:cs typeface="Bogart"/>
              <a:sym typeface="Bogar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134070" y="7549822"/>
            <a:ext cx="2683054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ÇIKMIŞ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5576" y="708661"/>
            <a:ext cx="8136585" cy="9420069"/>
          </a:xfrm>
          <a:custGeom>
            <a:avLst/>
            <a:gdLst/>
            <a:ahLst/>
            <a:cxnLst/>
            <a:rect l="l" t="t" r="r" b="b"/>
            <a:pathLst>
              <a:path w="8136585" h="9420069">
                <a:moveTo>
                  <a:pt x="0" y="0"/>
                </a:moveTo>
                <a:lnTo>
                  <a:pt x="8136585" y="0"/>
                </a:lnTo>
                <a:lnTo>
                  <a:pt x="8136585" y="9420069"/>
                </a:lnTo>
                <a:lnTo>
                  <a:pt x="0" y="9420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14988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MATEMATİK KONU-SORU DAĞILIMI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4301020" y="5777725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70" y="0"/>
                </a:moveTo>
                <a:lnTo>
                  <a:pt x="0" y="0"/>
                </a:lnTo>
                <a:lnTo>
                  <a:pt x="0" y="1054507"/>
                </a:lnTo>
                <a:lnTo>
                  <a:pt x="2273870" y="1054507"/>
                </a:lnTo>
                <a:lnTo>
                  <a:pt x="22738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138641" y="2388946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0" y="544399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TYT </a:t>
            </a:r>
            <a:r>
              <a:rPr lang="tr-TR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GEOMETRİ </a:t>
            </a:r>
            <a:r>
              <a:rPr lang="en-US" sz="4700" spc="197" dirty="0" smtClean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KONU-SORU </a:t>
            </a:r>
            <a:r>
              <a:rPr lang="en-US" sz="4700" spc="19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DAĞILIMI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213" y="1333500"/>
            <a:ext cx="9372600" cy="797209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flipH="1">
            <a:off x="3440278" y="1879193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69" y="0"/>
                </a:moveTo>
                <a:lnTo>
                  <a:pt x="0" y="0"/>
                </a:lnTo>
                <a:lnTo>
                  <a:pt x="0" y="1054507"/>
                </a:lnTo>
                <a:lnTo>
                  <a:pt x="2273869" y="1054507"/>
                </a:lnTo>
                <a:lnTo>
                  <a:pt x="22738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440278" y="7505700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2273870" y="0"/>
                </a:moveTo>
                <a:lnTo>
                  <a:pt x="0" y="0"/>
                </a:lnTo>
                <a:lnTo>
                  <a:pt x="0" y="1054507"/>
                </a:lnTo>
                <a:lnTo>
                  <a:pt x="2273870" y="1054507"/>
                </a:lnTo>
                <a:lnTo>
                  <a:pt x="22738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32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108" y="868466"/>
            <a:ext cx="8574386" cy="5703025"/>
          </a:xfrm>
          <a:custGeom>
            <a:avLst/>
            <a:gdLst/>
            <a:ahLst/>
            <a:cxnLst/>
            <a:rect l="l" t="t" r="r" b="b"/>
            <a:pathLst>
              <a:path w="8574386" h="5703025">
                <a:moveTo>
                  <a:pt x="0" y="0"/>
                </a:moveTo>
                <a:lnTo>
                  <a:pt x="8574386" y="0"/>
                </a:lnTo>
                <a:lnTo>
                  <a:pt x="8574386" y="5703025"/>
                </a:lnTo>
                <a:lnTo>
                  <a:pt x="0" y="5703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95494" y="4482379"/>
            <a:ext cx="9480342" cy="5908881"/>
          </a:xfrm>
          <a:custGeom>
            <a:avLst/>
            <a:gdLst/>
            <a:ahLst/>
            <a:cxnLst/>
            <a:rect l="l" t="t" r="r" b="b"/>
            <a:pathLst>
              <a:path w="9480342" h="5908881">
                <a:moveTo>
                  <a:pt x="0" y="0"/>
                </a:moveTo>
                <a:lnTo>
                  <a:pt x="9480342" y="0"/>
                </a:lnTo>
                <a:lnTo>
                  <a:pt x="9480342" y="5908881"/>
                </a:lnTo>
                <a:lnTo>
                  <a:pt x="0" y="590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46249" y="57150"/>
            <a:ext cx="13697051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5"/>
              </a:lnSpc>
            </a:pPr>
            <a:r>
              <a:rPr lang="en-US" sz="4700" spc="19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AYT MATEMATİK KONU-SORU DAĞILIMI</a:t>
            </a:r>
          </a:p>
        </p:txBody>
      </p:sp>
      <p:sp>
        <p:nvSpPr>
          <p:cNvPr id="5" name="Freeform 5"/>
          <p:cNvSpPr/>
          <p:nvPr/>
        </p:nvSpPr>
        <p:spPr>
          <a:xfrm>
            <a:off x="-108235" y="708661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70" y="0"/>
                </a:lnTo>
                <a:lnTo>
                  <a:pt x="2273870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92376" y="3955125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70" y="0"/>
                </a:lnTo>
                <a:lnTo>
                  <a:pt x="2273870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57840" y="6208136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69" y="0"/>
                </a:lnTo>
                <a:lnTo>
                  <a:pt x="2273869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57840" y="7131202"/>
            <a:ext cx="2273869" cy="1054507"/>
          </a:xfrm>
          <a:custGeom>
            <a:avLst/>
            <a:gdLst/>
            <a:ahLst/>
            <a:cxnLst/>
            <a:rect l="l" t="t" r="r" b="b"/>
            <a:pathLst>
              <a:path w="2273869" h="1054507">
                <a:moveTo>
                  <a:pt x="0" y="0"/>
                </a:moveTo>
                <a:lnTo>
                  <a:pt x="2273869" y="0"/>
                </a:lnTo>
                <a:lnTo>
                  <a:pt x="2273869" y="1054507"/>
                </a:lnTo>
                <a:lnTo>
                  <a:pt x="0" y="1054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1173</Words>
  <Application>Microsoft Office PowerPoint</Application>
  <PresentationFormat>Özel</PresentationFormat>
  <Paragraphs>155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Calibri</vt:lpstr>
      <vt:lpstr>Krabuler</vt:lpstr>
      <vt:lpstr>Bogart</vt:lpstr>
      <vt:lpstr>Arial</vt:lpstr>
      <vt:lpstr>Handy Casual</vt:lpstr>
      <vt:lpstr>Pompiere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</dc:title>
  <cp:lastModifiedBy>Berkant</cp:lastModifiedBy>
  <cp:revision>19</cp:revision>
  <dcterms:created xsi:type="dcterms:W3CDTF">2006-08-16T00:00:00Z</dcterms:created>
  <dcterms:modified xsi:type="dcterms:W3CDTF">2024-12-17T10:07:16Z</dcterms:modified>
  <dc:identifier>DAGW0cHBXlI</dc:identifier>
</cp:coreProperties>
</file>